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6858000" cx="12192000"/>
  <p:notesSz cx="6858000" cy="9144000"/>
  <p:embeddedFontLst>
    <p:embeddedFont>
      <p:font typeface="Dosis"/>
      <p:regular r:id="rId97"/>
      <p:bold r:id="rId98"/>
    </p:embeddedFont>
    <p:embeddedFont>
      <p:font typeface="Roboto"/>
      <p:regular r:id="rId99"/>
      <p:bold r:id="rId100"/>
      <p:italic r:id="rId101"/>
      <p:boldItalic r:id="rId102"/>
    </p:embeddedFont>
    <p:embeddedFont>
      <p:font typeface="Nunito"/>
      <p:regular r:id="rId103"/>
      <p:bold r:id="rId104"/>
      <p:italic r:id="rId105"/>
      <p:boldItalic r:id="rId106"/>
    </p:embeddedFont>
    <p:embeddedFont>
      <p:font typeface="Montserrat"/>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1" roundtripDataSignature="AMtx7mhKFtM9gCvaGYHuGv/X6SHzxCsT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C76846-EBC1-4DB0-AE74-09E64137B636}">
  <a:tblStyle styleId="{79C76846-EBC1-4DB0-AE74-09E64137B63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Montserrat-regular.fntdata"/><Relationship Id="rId106" Type="http://schemas.openxmlformats.org/officeDocument/2006/relationships/font" Target="fonts/Nunito-boldItalic.fntdata"/><Relationship Id="rId105" Type="http://schemas.openxmlformats.org/officeDocument/2006/relationships/font" Target="fonts/Nunito-italic.fntdata"/><Relationship Id="rId104" Type="http://schemas.openxmlformats.org/officeDocument/2006/relationships/font" Target="fonts/Nunito-bold.fntdata"/><Relationship Id="rId109" Type="http://schemas.openxmlformats.org/officeDocument/2006/relationships/font" Target="fonts/Montserrat-italic.fntdata"/><Relationship Id="rId108" Type="http://schemas.openxmlformats.org/officeDocument/2006/relationships/font" Target="fonts/Montserrat-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Nunito-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Dosis-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regular.fntdata"/><Relationship Id="rId10" Type="http://schemas.openxmlformats.org/officeDocument/2006/relationships/slide" Target="slides/slide5.xml"/><Relationship Id="rId98" Type="http://schemas.openxmlformats.org/officeDocument/2006/relationships/font" Target="fonts/Dosis-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Montserrat-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1" Type="http://customschemas.google.com/relationships/presentationmetadata" Target="meta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424e69e037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g1424e69e03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424e69e03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424e69e037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1424e69e037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9" name="Google Shape;54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424e69e03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424e69e037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1424e69e037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p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425486653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142548665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425486653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425486653f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1425486653f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424e69e037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424e69e037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1424e69e037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424f0f8a0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424f0f8a0b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1424f0f8a0b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424f0f8a0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424f0f8a0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g1424f0f8a0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5" name="Google Shape;70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p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8" name="Google Shape;728;p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6" name="Google Shape;736;p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4" name="Google Shape;744;p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p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p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p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2" name="Google Shape;772;p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0" name="Google Shape;780;p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7" name="Google Shape;787;p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19" name="Google Shape;19;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2" name="Google Shape;22;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3" name="Google Shape;23;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5.png"/><Relationship Id="rId13" Type="http://schemas.openxmlformats.org/officeDocument/2006/relationships/image" Target="../media/image22.png"/><Relationship Id="rId12"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20.png"/><Relationship Id="rId9" Type="http://schemas.openxmlformats.org/officeDocument/2006/relationships/image" Target="../media/image12.png"/><Relationship Id="rId15" Type="http://schemas.openxmlformats.org/officeDocument/2006/relationships/image" Target="../media/image26.png"/><Relationship Id="rId14" Type="http://schemas.openxmlformats.org/officeDocument/2006/relationships/image" Target="../media/image33.png"/><Relationship Id="rId16" Type="http://schemas.openxmlformats.org/officeDocument/2006/relationships/image" Target="../media/image23.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50.png"/><Relationship Id="rId5"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56.png"/><Relationship Id="rId5"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58.png"/><Relationship Id="rId5"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71.png"/><Relationship Id="rId12"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 Id="rId4" Type="http://schemas.openxmlformats.org/officeDocument/2006/relationships/image" Target="../media/image66.png"/><Relationship Id="rId9" Type="http://schemas.openxmlformats.org/officeDocument/2006/relationships/image" Target="../media/image70.png"/><Relationship Id="rId5" Type="http://schemas.openxmlformats.org/officeDocument/2006/relationships/image" Target="../media/image59.png"/><Relationship Id="rId6" Type="http://schemas.openxmlformats.org/officeDocument/2006/relationships/image" Target="../media/image63.png"/><Relationship Id="rId7" Type="http://schemas.openxmlformats.org/officeDocument/2006/relationships/image" Target="../media/image62.png"/><Relationship Id="rId8"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9.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png"/><Relationship Id="rId4"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png"/><Relationship Id="rId4" Type="http://schemas.openxmlformats.org/officeDocument/2006/relationships/image" Target="../media/image76.png"/><Relationship Id="rId5"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9.png"/><Relationship Id="rId4" Type="http://schemas.openxmlformats.org/officeDocument/2006/relationships/image" Target="../media/image79.png"/><Relationship Id="rId5"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9.png"/><Relationship Id="rId4" Type="http://schemas.openxmlformats.org/officeDocument/2006/relationships/image" Target="../media/image80.png"/><Relationship Id="rId5"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9.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9.png"/><Relationship Id="rId4" Type="http://schemas.openxmlformats.org/officeDocument/2006/relationships/image" Target="../media/image85.png"/><Relationship Id="rId5"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9.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9.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9.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9.png"/><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92.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9.png"/><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9.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5.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97.png"/><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9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0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9.png"/><Relationship Id="rId4" Type="http://schemas.openxmlformats.org/officeDocument/2006/relationships/hyperlink" Target="https://github.com/susimahudi/ecommerce-churn-predicti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636492" y="2438374"/>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rgbClr val="FFFFFF"/>
                </a:solidFill>
                <a:latin typeface="Montserrat"/>
                <a:ea typeface="Montserrat"/>
                <a:cs typeface="Montserrat"/>
                <a:sym typeface="Montserrat"/>
              </a:rPr>
              <a:t>Avengers</a:t>
            </a:r>
            <a:endParaRPr b="0" i="0" sz="1400" u="none" cap="none" strike="noStrike">
              <a:solidFill>
                <a:srgbClr val="FFFFFF"/>
              </a:solidFill>
              <a:latin typeface="Arial"/>
              <a:ea typeface="Arial"/>
              <a:cs typeface="Arial"/>
              <a:sym typeface="Arial"/>
            </a:endParaRPr>
          </a:p>
        </p:txBody>
      </p:sp>
      <p:sp>
        <p:nvSpPr>
          <p:cNvPr id="66" name="Google Shape;66;p1"/>
          <p:cNvSpPr txBox="1"/>
          <p:nvPr/>
        </p:nvSpPr>
        <p:spPr>
          <a:xfrm>
            <a:off x="636503" y="3402025"/>
            <a:ext cx="4033200" cy="585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Montserrat"/>
                <a:ea typeface="Montserrat"/>
                <a:cs typeface="Montserrat"/>
                <a:sym typeface="Montserrat"/>
              </a:rPr>
              <a:t>Laporan Project</a:t>
            </a:r>
            <a:endParaRPr b="0" i="0" sz="1400" u="none" cap="none" strike="noStrike">
              <a:solidFill>
                <a:srgbClr val="FFFFFF"/>
              </a:solidFill>
              <a:latin typeface="Arial"/>
              <a:ea typeface="Arial"/>
              <a:cs typeface="Arial"/>
              <a:sym typeface="Arial"/>
            </a:endParaRPr>
          </a:p>
        </p:txBody>
      </p:sp>
      <p:cxnSp>
        <p:nvCxnSpPr>
          <p:cNvPr id="67" name="Google Shape;67;p1"/>
          <p:cNvCxnSpPr/>
          <p:nvPr/>
        </p:nvCxnSpPr>
        <p:spPr>
          <a:xfrm>
            <a:off x="636494" y="3231896"/>
            <a:ext cx="2524500" cy="23100"/>
          </a:xfrm>
          <a:prstGeom prst="straightConnector1">
            <a:avLst/>
          </a:prstGeom>
          <a:noFill/>
          <a:ln cap="flat" cmpd="sng" w="76200">
            <a:solidFill>
              <a:srgbClr val="FFFFF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6"/>
          <p:cNvSpPr txBox="1"/>
          <p:nvPr>
            <p:ph type="title"/>
          </p:nvPr>
        </p:nvSpPr>
        <p:spPr>
          <a:xfrm>
            <a:off x="585800" y="593367"/>
            <a:ext cx="11190900" cy="763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121900" lIns="121900" spcFirstLastPara="1" rIns="121900" wrap="square" tIns="121900">
            <a:normAutofit/>
          </a:bodyPr>
          <a:lstStyle/>
          <a:p>
            <a:pPr indent="0" lvl="0" marL="0" rtl="0" algn="ctr">
              <a:lnSpc>
                <a:spcPct val="103125"/>
              </a:lnSpc>
              <a:spcBef>
                <a:spcPts val="0"/>
              </a:spcBef>
              <a:spcAft>
                <a:spcPts val="0"/>
              </a:spcAft>
              <a:buClr>
                <a:schemeClr val="dk1"/>
              </a:buClr>
              <a:buSzPts val="3200"/>
              <a:buFont typeface="Arial"/>
              <a:buNone/>
            </a:pPr>
            <a:r>
              <a:rPr lang="en-US" sz="3200">
                <a:solidFill>
                  <a:schemeClr val="dk1"/>
                </a:solidFill>
                <a:latin typeface="Arial"/>
                <a:ea typeface="Arial"/>
                <a:cs typeface="Arial"/>
                <a:sym typeface="Arial"/>
              </a:rPr>
              <a:t>Univariate Analysis</a:t>
            </a:r>
            <a:endParaRPr>
              <a:solidFill>
                <a:schemeClr val="dk1"/>
              </a:solidFill>
            </a:endParaRPr>
          </a:p>
        </p:txBody>
      </p:sp>
      <p:pic>
        <p:nvPicPr>
          <p:cNvPr id="153" name="Google Shape;153;p6"/>
          <p:cNvPicPr preferRelativeResize="0"/>
          <p:nvPr/>
        </p:nvPicPr>
        <p:blipFill rotWithShape="1">
          <a:blip r:embed="rId3">
            <a:alphaModFix/>
          </a:blip>
          <a:srcRect b="0" l="0" r="0" t="0"/>
          <a:stretch/>
        </p:blipFill>
        <p:spPr>
          <a:xfrm>
            <a:off x="760425" y="1509275"/>
            <a:ext cx="11279175" cy="4819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txBox="1"/>
          <p:nvPr/>
        </p:nvSpPr>
        <p:spPr>
          <a:xfrm>
            <a:off x="923733" y="184892"/>
            <a:ext cx="10533000" cy="4298957"/>
          </a:xfrm>
          <a:prstGeom prst="rect">
            <a:avLst/>
          </a:prstGeom>
          <a:noFill/>
          <a:ln>
            <a:noFill/>
          </a:ln>
        </p:spPr>
        <p:txBody>
          <a:bodyPr anchorCtr="0" anchor="t" bIns="45700" lIns="91425" spcFirstLastPara="1" rIns="91425" wrap="square" tIns="45700">
            <a:spAutoFit/>
          </a:bodyPr>
          <a:lstStyle/>
          <a:p>
            <a:pPr indent="0" lvl="0" marL="0" marR="0" rtl="0" algn="l">
              <a:lnSpc>
                <a:spcPct val="135714"/>
              </a:lnSpc>
              <a:spcBef>
                <a:spcPts val="0"/>
              </a:spcBef>
              <a:spcAft>
                <a:spcPts val="0"/>
              </a:spcAft>
              <a:buClr>
                <a:srgbClr val="000000"/>
              </a:buClr>
              <a:buSzPts val="2000"/>
              <a:buFont typeface="Arial"/>
              <a:buNone/>
            </a:pPr>
            <a:r>
              <a:rPr b="1" i="0" lang="en-US" sz="2100" u="sng" cap="none" strike="noStrike">
                <a:solidFill>
                  <a:schemeClr val="dk1"/>
                </a:solidFill>
                <a:highlight>
                  <a:srgbClr val="FFFFFE"/>
                </a:highlight>
                <a:latin typeface="Dosis"/>
                <a:ea typeface="Dosis"/>
                <a:cs typeface="Dosis"/>
                <a:sym typeface="Dosis"/>
              </a:rPr>
              <a:t>HASIL OBSERVASI:</a:t>
            </a:r>
            <a:endParaRPr b="1" i="0" sz="2100" u="sng" cap="none" strike="noStrike">
              <a:solidFill>
                <a:schemeClr val="dk1"/>
              </a:solidFill>
              <a:highlight>
                <a:srgbClr val="FFFFFE"/>
              </a:highlight>
              <a:latin typeface="Dosis"/>
              <a:ea typeface="Dosis"/>
              <a:cs typeface="Dosis"/>
              <a:sym typeface="Dosis"/>
            </a:endParaRPr>
          </a:p>
          <a:p>
            <a:pPr indent="-355600" lvl="0" marL="457200" marR="0" rtl="0" algn="l">
              <a:lnSpc>
                <a:spcPct val="135714"/>
              </a:lnSpc>
              <a:spcBef>
                <a:spcPts val="0"/>
              </a:spcBef>
              <a:spcAft>
                <a:spcPts val="0"/>
              </a:spcAft>
              <a:buClr>
                <a:schemeClr val="dk1"/>
              </a:buClr>
              <a:buSzPts val="2000"/>
              <a:buFont typeface="Dosis"/>
              <a:buChar char="●"/>
            </a:pPr>
            <a:r>
              <a:rPr b="0" i="0" lang="en-US" sz="2000" u="none" cap="none" strike="noStrike">
                <a:solidFill>
                  <a:schemeClr val="dk1"/>
                </a:solidFill>
                <a:highlight>
                  <a:srgbClr val="FFFFFE"/>
                </a:highlight>
                <a:latin typeface="Dosis"/>
                <a:ea typeface="Dosis"/>
                <a:cs typeface="Dosis"/>
                <a:sym typeface="Dosis"/>
              </a:rPr>
              <a:t>Untuk boxplot, hal paling penting yang harus kita perhatikan adalah keberadaan </a:t>
            </a:r>
            <a:r>
              <a:rPr b="0" i="1" lang="en-US" sz="2000" u="none" cap="none" strike="noStrike">
                <a:solidFill>
                  <a:schemeClr val="dk1"/>
                </a:solidFill>
                <a:highlight>
                  <a:srgbClr val="FFFFFE"/>
                </a:highlight>
                <a:latin typeface="Dosis"/>
                <a:ea typeface="Dosis"/>
                <a:cs typeface="Dosis"/>
                <a:sym typeface="Dosis"/>
              </a:rPr>
              <a:t>outlier</a:t>
            </a:r>
            <a:r>
              <a:rPr b="0" i="0" lang="en-US" sz="2000" u="none" cap="none" strike="noStrike">
                <a:solidFill>
                  <a:schemeClr val="dk1"/>
                </a:solidFill>
                <a:highlight>
                  <a:srgbClr val="FFFFFE"/>
                </a:highlight>
                <a:latin typeface="Dosis"/>
                <a:ea typeface="Dosis"/>
                <a:cs typeface="Dosis"/>
                <a:sym typeface="Dosis"/>
              </a:rPr>
              <a:t>.</a:t>
            </a:r>
            <a:endParaRPr b="0" i="0" sz="2000" u="none" cap="none" strike="noStrike">
              <a:solidFill>
                <a:schemeClr val="dk1"/>
              </a:solidFill>
              <a:highlight>
                <a:srgbClr val="FFFFFE"/>
              </a:highlight>
              <a:latin typeface="Dosis"/>
              <a:ea typeface="Dosis"/>
              <a:cs typeface="Dosis"/>
              <a:sym typeface="Dosis"/>
            </a:endParaRPr>
          </a:p>
          <a:p>
            <a:pPr indent="-355600" lvl="0" marL="457200" marR="0" rtl="0" algn="l">
              <a:lnSpc>
                <a:spcPct val="135714"/>
              </a:lnSpc>
              <a:spcBef>
                <a:spcPts val="0"/>
              </a:spcBef>
              <a:spcAft>
                <a:spcPts val="0"/>
              </a:spcAft>
              <a:buClr>
                <a:schemeClr val="dk1"/>
              </a:buClr>
              <a:buSzPts val="2000"/>
              <a:buFont typeface="Dosis"/>
              <a:buChar char="●"/>
            </a:pPr>
            <a:r>
              <a:rPr b="0" i="0" lang="en-US" sz="2000" u="none" cap="none" strike="noStrike">
                <a:solidFill>
                  <a:schemeClr val="dk1"/>
                </a:solidFill>
                <a:highlight>
                  <a:srgbClr val="FFFFFE"/>
                </a:highlight>
                <a:latin typeface="Dosis"/>
                <a:ea typeface="Dosis"/>
                <a:cs typeface="Dosis"/>
                <a:sym typeface="Dosis"/>
              </a:rPr>
              <a:t>Outlier terlihat utamanya pada kolom `CouponUsed`, `OrderCount` dan `CashbackAmount`</a:t>
            </a:r>
            <a:endParaRPr b="0" i="0" sz="2000" u="none" cap="none" strike="noStrike">
              <a:solidFill>
                <a:schemeClr val="dk1"/>
              </a:solidFill>
              <a:highlight>
                <a:srgbClr val="FFFFFE"/>
              </a:highlight>
              <a:latin typeface="Dosis"/>
              <a:ea typeface="Dosis"/>
              <a:cs typeface="Dosis"/>
              <a:sym typeface="Dosis"/>
            </a:endParaRPr>
          </a:p>
          <a:p>
            <a:pPr indent="-355600" lvl="0" marL="457200" marR="0" rtl="0" algn="l">
              <a:lnSpc>
                <a:spcPct val="135714"/>
              </a:lnSpc>
              <a:spcBef>
                <a:spcPts val="0"/>
              </a:spcBef>
              <a:spcAft>
                <a:spcPts val="0"/>
              </a:spcAft>
              <a:buClr>
                <a:schemeClr val="dk1"/>
              </a:buClr>
              <a:buSzPts val="2000"/>
              <a:buFont typeface="Dosis"/>
              <a:buChar char="●"/>
            </a:pPr>
            <a:r>
              <a:rPr b="0" i="0" lang="en-US" sz="2000" u="none" cap="none" strike="noStrike">
                <a:solidFill>
                  <a:schemeClr val="dk1"/>
                </a:solidFill>
                <a:highlight>
                  <a:srgbClr val="FFFFFE"/>
                </a:highlight>
                <a:latin typeface="Dosis"/>
                <a:ea typeface="Dosis"/>
                <a:cs typeface="Dosis"/>
                <a:sym typeface="Dosis"/>
              </a:rPr>
              <a:t>Outlier yang tidak terlalu banyak ada pada kolom `Tenure`, `WareHouseToHome`, `TimeSpendOnApp`, `NumberOfDeviceRegistered`, `OrderAmountHikeFromLastYear`</a:t>
            </a:r>
            <a:endParaRPr b="0" i="0" sz="2000" u="none" cap="none" strike="noStrike">
              <a:solidFill>
                <a:schemeClr val="dk1"/>
              </a:solidFill>
              <a:highlight>
                <a:srgbClr val="FFFFFE"/>
              </a:highlight>
              <a:latin typeface="Dosis"/>
              <a:ea typeface="Dosis"/>
              <a:cs typeface="Dosis"/>
              <a:sym typeface="Dosis"/>
            </a:endParaRPr>
          </a:p>
          <a:p>
            <a:pPr indent="-355600" lvl="0" marL="457200" marR="0" rtl="0" algn="l">
              <a:lnSpc>
                <a:spcPct val="135714"/>
              </a:lnSpc>
              <a:spcBef>
                <a:spcPts val="0"/>
              </a:spcBef>
              <a:spcAft>
                <a:spcPts val="0"/>
              </a:spcAft>
              <a:buClr>
                <a:schemeClr val="dk1"/>
              </a:buClr>
              <a:buSzPts val="2000"/>
              <a:buFont typeface="Dosis"/>
              <a:buChar char="●"/>
            </a:pPr>
            <a:r>
              <a:rPr b="0" i="0" lang="en-US" sz="2000" u="none" cap="none" strike="noStrike">
                <a:solidFill>
                  <a:schemeClr val="dk1"/>
                </a:solidFill>
                <a:highlight>
                  <a:srgbClr val="FFFFFE"/>
                </a:highlight>
                <a:latin typeface="Dosis"/>
                <a:ea typeface="Dosis"/>
                <a:cs typeface="Dosis"/>
                <a:sym typeface="Dosis"/>
              </a:rPr>
              <a:t>Selain itu kita juga dapat melihat distribusi yang agak </a:t>
            </a:r>
            <a:r>
              <a:rPr b="0" i="1" lang="en-US" sz="2000" u="none" cap="none" strike="noStrike">
                <a:solidFill>
                  <a:schemeClr val="dk1"/>
                </a:solidFill>
                <a:highlight>
                  <a:srgbClr val="FFFFFE"/>
                </a:highlight>
                <a:latin typeface="Dosis"/>
                <a:ea typeface="Dosis"/>
                <a:cs typeface="Dosis"/>
                <a:sym typeface="Dosis"/>
              </a:rPr>
              <a:t>skewed </a:t>
            </a:r>
            <a:r>
              <a:rPr b="0" i="0" lang="en-US" sz="2000" u="none" cap="none" strike="noStrike">
                <a:solidFill>
                  <a:schemeClr val="dk1"/>
                </a:solidFill>
                <a:highlight>
                  <a:srgbClr val="FFFFFE"/>
                </a:highlight>
                <a:latin typeface="Dosis"/>
                <a:ea typeface="Dosis"/>
                <a:cs typeface="Dosis"/>
                <a:sym typeface="Dosis"/>
              </a:rPr>
              <a:t>, diantaranya:  Tenure, WarehouseToHome, NumberOfAddress, OrderAmountHikeFromlastYear, CouponUsed, OrderCount, DaySinceLastOrder dan cashback amount.</a:t>
            </a:r>
            <a:endParaRPr b="0" i="0" sz="2000" u="none" cap="none" strike="noStrike">
              <a:solidFill>
                <a:schemeClr val="dk1"/>
              </a:solidFill>
              <a:highlight>
                <a:srgbClr val="FFFFFE"/>
              </a:highlight>
              <a:latin typeface="Dosis"/>
              <a:ea typeface="Dosis"/>
              <a:cs typeface="Dosis"/>
              <a:sym typeface="Dosis"/>
            </a:endParaRPr>
          </a:p>
          <a:p>
            <a:pPr indent="-355600" lvl="0" marL="457200" marR="0" rtl="0" algn="l">
              <a:lnSpc>
                <a:spcPct val="135714"/>
              </a:lnSpc>
              <a:spcBef>
                <a:spcPts val="0"/>
              </a:spcBef>
              <a:spcAft>
                <a:spcPts val="0"/>
              </a:spcAft>
              <a:buClr>
                <a:schemeClr val="dk1"/>
              </a:buClr>
              <a:buSzPts val="2000"/>
              <a:buFont typeface="Dosis"/>
              <a:buChar char="●"/>
            </a:pPr>
            <a:r>
              <a:rPr b="0" i="0" lang="en-US" sz="2000" u="none" cap="none" strike="noStrike">
                <a:solidFill>
                  <a:schemeClr val="dk1"/>
                </a:solidFill>
                <a:highlight>
                  <a:srgbClr val="FFFFFE"/>
                </a:highlight>
                <a:latin typeface="Dosis"/>
                <a:ea typeface="Dosis"/>
                <a:cs typeface="Dosis"/>
                <a:sym typeface="Dosis"/>
              </a:rPr>
              <a:t>Beberapa kolom sudah memiliki data distribution yang cukup baik/normal, seperti `HourSpendOnApp`, `NumberOfDeviceRegister`dan `SatisfactionScore`</a:t>
            </a:r>
            <a:endParaRPr b="0" i="0" sz="3000" u="none" cap="none" strike="noStrike">
              <a:solidFill>
                <a:schemeClr val="dk1"/>
              </a:solidFill>
              <a:latin typeface="Arial"/>
              <a:ea typeface="Arial"/>
              <a:cs typeface="Arial"/>
              <a:sym typeface="Arial"/>
            </a:endParaRPr>
          </a:p>
        </p:txBody>
      </p:sp>
      <p:sp>
        <p:nvSpPr>
          <p:cNvPr id="159" name="Google Shape;159;p7"/>
          <p:cNvSpPr/>
          <p:nvPr/>
        </p:nvSpPr>
        <p:spPr>
          <a:xfrm>
            <a:off x="923733" y="4734116"/>
            <a:ext cx="10544175" cy="1938992"/>
          </a:xfrm>
          <a:prstGeom prst="rect">
            <a:avLst/>
          </a:prstGeom>
          <a:noFill/>
          <a:ln>
            <a:noFill/>
          </a:ln>
        </p:spPr>
        <p:txBody>
          <a:bodyPr anchorCtr="0" anchor="t" bIns="45700" lIns="91425" spcFirstLastPara="1" rIns="91425" wrap="square" tIns="45700">
            <a:spAutoFit/>
          </a:bodyPr>
          <a:lstStyle/>
          <a:p>
            <a:pPr indent="0" lvl="0" marL="107950" marR="0" rtl="0" algn="l">
              <a:lnSpc>
                <a:spcPct val="150000"/>
              </a:lnSpc>
              <a:spcBef>
                <a:spcPts val="0"/>
              </a:spcBef>
              <a:spcAft>
                <a:spcPts val="0"/>
              </a:spcAft>
              <a:buClr>
                <a:srgbClr val="000000"/>
              </a:buClr>
              <a:buSzPts val="2000"/>
              <a:buFont typeface="Arial"/>
              <a:buNone/>
            </a:pPr>
            <a:r>
              <a:rPr b="0" i="0" lang="en-US" sz="2000" u="sng" cap="none" strike="noStrike">
                <a:solidFill>
                  <a:srgbClr val="000000"/>
                </a:solidFill>
                <a:latin typeface="Dosis"/>
                <a:ea typeface="Dosis"/>
                <a:cs typeface="Dosis"/>
                <a:sym typeface="Dosis"/>
              </a:rPr>
              <a:t>Outlier ini nantinya dapat di "Handle" dengan Dua opsi, yaitu: </a:t>
            </a:r>
            <a:endParaRPr/>
          </a:p>
          <a:p>
            <a:pPr indent="-285750" lvl="0" marL="3429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Dosis"/>
                <a:ea typeface="Dosis"/>
                <a:cs typeface="Dosis"/>
                <a:sym typeface="Dosis"/>
              </a:rPr>
              <a:t>Menghapus Outlier berdasarkan IQR </a:t>
            </a:r>
            <a:endParaRPr/>
          </a:p>
          <a:p>
            <a:pPr indent="-285750" lvl="0" marL="3429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Dosis"/>
                <a:ea typeface="Dosis"/>
                <a:cs typeface="Dosis"/>
                <a:sym typeface="Dosis"/>
              </a:rPr>
              <a:t>Menghapus Outlier berdasarkan Z-Score (untuk outlier yang ekstrim ----&gt; pada data dengan sebaran/distribusi normal,, sekitar ~0,3%)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0"/>
          <p:cNvPicPr preferRelativeResize="0"/>
          <p:nvPr/>
        </p:nvPicPr>
        <p:blipFill rotWithShape="1">
          <a:blip r:embed="rId3">
            <a:alphaModFix/>
          </a:blip>
          <a:srcRect b="0" l="0" r="0" t="0"/>
          <a:stretch/>
        </p:blipFill>
        <p:spPr>
          <a:xfrm>
            <a:off x="697750" y="304800"/>
            <a:ext cx="10016787" cy="6553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3"/>
          <p:cNvSpPr txBox="1"/>
          <p:nvPr>
            <p:ph type="title"/>
          </p:nvPr>
        </p:nvSpPr>
        <p:spPr>
          <a:xfrm>
            <a:off x="585800" y="134792"/>
            <a:ext cx="11190900" cy="763500"/>
          </a:xfrm>
          <a:prstGeom prst="rect">
            <a:avLst/>
          </a:prstGeom>
          <a:noFill/>
          <a:ln>
            <a:noFill/>
          </a:ln>
        </p:spPr>
        <p:txBody>
          <a:bodyPr anchorCtr="0" anchor="t" bIns="121900" lIns="121900" spcFirstLastPara="1" rIns="121900" wrap="square" tIns="121900">
            <a:normAutofit fontScale="90000"/>
          </a:bodyPr>
          <a:lstStyle/>
          <a:p>
            <a:pPr indent="0" lvl="0" marL="0" marR="38100" rtl="0" algn="l">
              <a:lnSpc>
                <a:spcPct val="160000"/>
              </a:lnSpc>
              <a:spcBef>
                <a:spcPts val="600"/>
              </a:spcBef>
              <a:spcAft>
                <a:spcPts val="0"/>
              </a:spcAft>
              <a:buClr>
                <a:schemeClr val="dk1"/>
              </a:buClr>
              <a:buSzPct val="39599"/>
              <a:buFont typeface="Arial"/>
              <a:buNone/>
            </a:pPr>
            <a:r>
              <a:rPr lang="en-US" sz="2777" u="sng">
                <a:latin typeface="Dosis"/>
                <a:ea typeface="Dosis"/>
                <a:cs typeface="Dosis"/>
                <a:sym typeface="Dosis"/>
              </a:rPr>
              <a:t>HASIL OBSERVASI</a:t>
            </a:r>
            <a:r>
              <a:rPr lang="en-US" sz="2777">
                <a:latin typeface="Dosis"/>
                <a:ea typeface="Dosis"/>
                <a:cs typeface="Dosis"/>
                <a:sym typeface="Dosis"/>
              </a:rPr>
              <a:t>:</a:t>
            </a:r>
            <a:endParaRPr sz="4477"/>
          </a:p>
        </p:txBody>
      </p:sp>
      <p:sp>
        <p:nvSpPr>
          <p:cNvPr id="172" name="Google Shape;172;p13"/>
          <p:cNvSpPr txBox="1"/>
          <p:nvPr>
            <p:ph idx="1" type="body"/>
          </p:nvPr>
        </p:nvSpPr>
        <p:spPr>
          <a:xfrm>
            <a:off x="585800" y="898292"/>
            <a:ext cx="11190900" cy="4555200"/>
          </a:xfrm>
          <a:prstGeom prst="rect">
            <a:avLst/>
          </a:prstGeom>
          <a:noFill/>
          <a:ln>
            <a:noFill/>
          </a:ln>
        </p:spPr>
        <p:txBody>
          <a:bodyPr anchorCtr="0" anchor="t" bIns="121900" lIns="121900" spcFirstLastPara="1" rIns="121900" wrap="square" tIns="121900">
            <a:normAutofit/>
          </a:bodyPr>
          <a:lstStyle/>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Tenure : right skewed, ada outlier disisi kanan</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CityTier : Normal (range 1-3). </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Warehouse to home : right skewed, ada outlier disisi kanan</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HourSpendOnapp : Normal, ada outlier di kiri dan kanan</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NumberOfDeviceRegistered : Normal, ad outlier di kiri dan kanan</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SatisfactionScore : Normal, tidak ada outlier (range 1-5)</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Days since last order : right skewed, ada outlier disisi kanan</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Number of address : right skewed, ada outlier disisi kanan</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Order Amount Hike From last Year : right skewed, ada outlier disisi kanan</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Coupon Used: right skewed, ada outlier disisi kanan</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Order Count : right skewed, ada outlier disisi kanan</a:t>
            </a:r>
            <a:endParaRPr sz="2000">
              <a:latin typeface="Dosis"/>
              <a:ea typeface="Dosis"/>
              <a:cs typeface="Dosis"/>
              <a:sym typeface="Dosis"/>
            </a:endParaRPr>
          </a:p>
          <a:p>
            <a:pPr indent="-355600" lvl="0" marL="533400" marR="38100" rtl="0" algn="l">
              <a:lnSpc>
                <a:spcPct val="115000"/>
              </a:lnSpc>
              <a:spcBef>
                <a:spcPts val="0"/>
              </a:spcBef>
              <a:spcAft>
                <a:spcPts val="0"/>
              </a:spcAft>
              <a:buSzPts val="2000"/>
              <a:buFont typeface="Dosis"/>
              <a:buAutoNum type="arabicPeriod"/>
            </a:pPr>
            <a:r>
              <a:rPr lang="en-US" sz="2000">
                <a:latin typeface="Dosis"/>
                <a:ea typeface="Dosis"/>
                <a:cs typeface="Dosis"/>
                <a:sym typeface="Dosis"/>
              </a:rPr>
              <a:t> Cashback amount : right skewed, ada outlier di sisi kiri dan kanan</a:t>
            </a:r>
            <a:endParaRPr sz="2000">
              <a:latin typeface="Dosis"/>
              <a:ea typeface="Dosis"/>
              <a:cs typeface="Dosis"/>
              <a:sym typeface="Dosis"/>
            </a:endParaRPr>
          </a:p>
        </p:txBody>
      </p:sp>
      <p:sp>
        <p:nvSpPr>
          <p:cNvPr id="173" name="Google Shape;173;p13"/>
          <p:cNvSpPr/>
          <p:nvPr/>
        </p:nvSpPr>
        <p:spPr>
          <a:xfrm>
            <a:off x="833436" y="5453492"/>
            <a:ext cx="1094326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000" u="none" cap="none" strike="noStrike">
                <a:solidFill>
                  <a:srgbClr val="000000"/>
                </a:solidFill>
                <a:latin typeface="Dosis"/>
                <a:ea typeface="Dosis"/>
                <a:cs typeface="Dosis"/>
                <a:sym typeface="Dosis"/>
              </a:rPr>
              <a:t>Untuk data dengan distribusi skew ke kanan, dapat diolah dengan "Feature Transformation", tepatnya dengan Log Transformation agar sebaran data menjadi normal.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t/>
            </a:r>
            <a:endParaRPr/>
          </a:p>
        </p:txBody>
      </p:sp>
      <p:pic>
        <p:nvPicPr>
          <p:cNvPr id="180" name="Google Shape;180;p14"/>
          <p:cNvPicPr preferRelativeResize="0"/>
          <p:nvPr/>
        </p:nvPicPr>
        <p:blipFill rotWithShape="1">
          <a:blip r:embed="rId3">
            <a:alphaModFix/>
          </a:blip>
          <a:srcRect b="0" l="0" r="0" t="0"/>
          <a:stretch/>
        </p:blipFill>
        <p:spPr>
          <a:xfrm>
            <a:off x="585800" y="728175"/>
            <a:ext cx="11190900" cy="5716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5"/>
          <p:cNvSpPr txBox="1"/>
          <p:nvPr>
            <p:ph idx="1" type="body"/>
          </p:nvPr>
        </p:nvSpPr>
        <p:spPr>
          <a:xfrm>
            <a:off x="628663" y="176750"/>
            <a:ext cx="111909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b="1" lang="en-US" sz="2200" u="sng">
                <a:latin typeface="Dosis"/>
                <a:ea typeface="Dosis"/>
                <a:cs typeface="Dosis"/>
                <a:sym typeface="Dosis"/>
              </a:rPr>
              <a:t>HASIL OBSERVASI :</a:t>
            </a:r>
            <a:endParaRPr b="1" sz="2200" u="sng">
              <a:latin typeface="Dosis"/>
              <a:ea typeface="Dosis"/>
              <a:cs typeface="Dosis"/>
              <a:sym typeface="Dosis"/>
            </a:endParaRPr>
          </a:p>
          <a:p>
            <a:pPr indent="-355600" lvl="0" marL="457200" rtl="0" algn="l">
              <a:lnSpc>
                <a:spcPct val="115000"/>
              </a:lnSpc>
              <a:spcBef>
                <a:spcPts val="600"/>
              </a:spcBef>
              <a:spcAft>
                <a:spcPts val="0"/>
              </a:spcAft>
              <a:buClr>
                <a:schemeClr val="accent2"/>
              </a:buClr>
              <a:buSzPts val="2000"/>
              <a:buFont typeface="Dosis"/>
              <a:buAutoNum type="arabicPeriod"/>
            </a:pPr>
            <a:r>
              <a:rPr lang="en-US" sz="2000">
                <a:solidFill>
                  <a:schemeClr val="accent2"/>
                </a:solidFill>
                <a:highlight>
                  <a:srgbClr val="FFFFFF"/>
                </a:highlight>
                <a:latin typeface="Dosis"/>
                <a:ea typeface="Dosis"/>
                <a:cs typeface="Dosis"/>
                <a:sym typeface="Dosis"/>
              </a:rPr>
              <a:t>Pada feature Prefer Order Cat terdapat 2 variabel yang mirip yaitu, Phone dan Mobile Phone jika kategori tersebut sama, maka perlu di feature engineering</a:t>
            </a:r>
            <a:endParaRPr sz="2000">
              <a:solidFill>
                <a:schemeClr val="accent2"/>
              </a:solidFill>
              <a:highlight>
                <a:srgbClr val="FFFFFF"/>
              </a:highlight>
              <a:latin typeface="Dosis"/>
              <a:ea typeface="Dosis"/>
              <a:cs typeface="Dosis"/>
              <a:sym typeface="Dosis"/>
            </a:endParaRPr>
          </a:p>
          <a:p>
            <a:pPr indent="-355600" lvl="0" marL="457200" rtl="0" algn="l">
              <a:lnSpc>
                <a:spcPct val="115000"/>
              </a:lnSpc>
              <a:spcBef>
                <a:spcPts val="0"/>
              </a:spcBef>
              <a:spcAft>
                <a:spcPts val="0"/>
              </a:spcAft>
              <a:buClr>
                <a:schemeClr val="accent2"/>
              </a:buClr>
              <a:buSzPts val="2000"/>
              <a:buFont typeface="Dosis"/>
              <a:buAutoNum type="arabicPeriod"/>
            </a:pPr>
            <a:r>
              <a:rPr lang="en-US" sz="2000">
                <a:solidFill>
                  <a:schemeClr val="accent2"/>
                </a:solidFill>
                <a:highlight>
                  <a:srgbClr val="FFFFFF"/>
                </a:highlight>
                <a:latin typeface="Dosis"/>
                <a:ea typeface="Dosis"/>
                <a:cs typeface="Dosis"/>
                <a:sym typeface="Dosis"/>
              </a:rPr>
              <a:t>Pada Feature Preferred Payment Mode, terdapat variabel yang mirip, yaitu CC dengan Credit Card dan COD dengan Cash On Delivery. Jika feature tersebut sama, maka perlu dilakukan Feature Engineering</a:t>
            </a:r>
            <a:endParaRPr/>
          </a:p>
          <a:p>
            <a:pPr indent="-355600" lvl="0" marL="457200" rtl="0" algn="l">
              <a:lnSpc>
                <a:spcPct val="115000"/>
              </a:lnSpc>
              <a:spcBef>
                <a:spcPts val="0"/>
              </a:spcBef>
              <a:spcAft>
                <a:spcPts val="0"/>
              </a:spcAft>
              <a:buClr>
                <a:schemeClr val="accent2"/>
              </a:buClr>
              <a:buSzPts val="2000"/>
              <a:buFont typeface="Dosis"/>
              <a:buAutoNum type="arabicPeriod"/>
            </a:pPr>
            <a:r>
              <a:rPr lang="en-US" sz="2000">
                <a:solidFill>
                  <a:schemeClr val="accent2"/>
                </a:solidFill>
                <a:highlight>
                  <a:srgbClr val="FFFFFF"/>
                </a:highlight>
                <a:latin typeface="Dosis"/>
                <a:ea typeface="Dosis"/>
                <a:cs typeface="Dosis"/>
                <a:sym typeface="Dosis"/>
              </a:rPr>
              <a:t>Customer mayoritas lebih memilih login melalui Mobile phone karena lebih praktis</a:t>
            </a:r>
            <a:endParaRPr sz="2000">
              <a:solidFill>
                <a:schemeClr val="accent2"/>
              </a:solidFill>
              <a:highlight>
                <a:srgbClr val="FFFFFF"/>
              </a:highlight>
              <a:latin typeface="Dosis"/>
              <a:ea typeface="Dosis"/>
              <a:cs typeface="Dosis"/>
              <a:sym typeface="Dosis"/>
            </a:endParaRPr>
          </a:p>
          <a:p>
            <a:pPr indent="-355600" lvl="0" marL="457200" rtl="0" algn="l">
              <a:lnSpc>
                <a:spcPct val="115000"/>
              </a:lnSpc>
              <a:spcBef>
                <a:spcPts val="0"/>
              </a:spcBef>
              <a:spcAft>
                <a:spcPts val="0"/>
              </a:spcAft>
              <a:buClr>
                <a:schemeClr val="accent2"/>
              </a:buClr>
              <a:buSzPts val="2000"/>
              <a:buFont typeface="Dosis"/>
              <a:buAutoNum type="arabicPeriod"/>
            </a:pPr>
            <a:r>
              <a:rPr lang="en-US" sz="2000">
                <a:solidFill>
                  <a:schemeClr val="accent2"/>
                </a:solidFill>
                <a:highlight>
                  <a:srgbClr val="FFFFFF"/>
                </a:highlight>
                <a:latin typeface="Dosis"/>
                <a:ea typeface="Dosis"/>
                <a:cs typeface="Dosis"/>
                <a:sym typeface="Dosis"/>
              </a:rPr>
              <a:t>Customer mayoritas lebih memilih metode pembayaran dengan debit card dan credit card. Karena kemudahan dan praktis. </a:t>
            </a:r>
            <a:endParaRPr/>
          </a:p>
          <a:p>
            <a:pPr indent="-355600" lvl="0" marL="457200" rtl="0" algn="l">
              <a:lnSpc>
                <a:spcPct val="115000"/>
              </a:lnSpc>
              <a:spcBef>
                <a:spcPts val="0"/>
              </a:spcBef>
              <a:spcAft>
                <a:spcPts val="0"/>
              </a:spcAft>
              <a:buClr>
                <a:schemeClr val="accent2"/>
              </a:buClr>
              <a:buSzPts val="2000"/>
              <a:buFont typeface="Dosis"/>
              <a:buAutoNum type="arabicPeriod"/>
            </a:pPr>
            <a:r>
              <a:rPr lang="en-US" sz="2000">
                <a:solidFill>
                  <a:schemeClr val="accent2"/>
                </a:solidFill>
                <a:highlight>
                  <a:srgbClr val="FFFFFF"/>
                </a:highlight>
                <a:latin typeface="Dosis"/>
                <a:ea typeface="Dosis"/>
                <a:cs typeface="Dosis"/>
                <a:sym typeface="Dosis"/>
              </a:rPr>
              <a:t>Customer pria lebih banyak dari wanita.</a:t>
            </a:r>
            <a:endParaRPr/>
          </a:p>
          <a:p>
            <a:pPr indent="-355600" lvl="0" marL="457200" rtl="0" algn="l">
              <a:lnSpc>
                <a:spcPct val="115000"/>
              </a:lnSpc>
              <a:spcBef>
                <a:spcPts val="0"/>
              </a:spcBef>
              <a:spcAft>
                <a:spcPts val="0"/>
              </a:spcAft>
              <a:buClr>
                <a:schemeClr val="accent2"/>
              </a:buClr>
              <a:buSzPts val="2000"/>
              <a:buFont typeface="Dosis"/>
              <a:buAutoNum type="arabicPeriod"/>
            </a:pPr>
            <a:r>
              <a:rPr lang="en-US" sz="2000">
                <a:solidFill>
                  <a:schemeClr val="accent2"/>
                </a:solidFill>
                <a:highlight>
                  <a:srgbClr val="FFFFFF"/>
                </a:highlight>
                <a:latin typeface="Dosis"/>
                <a:ea typeface="Dosis"/>
                <a:cs typeface="Dosis"/>
                <a:sym typeface="Dosis"/>
              </a:rPr>
              <a:t>Laptop dan aksesoris adalah kategori produk yang paling diminati.</a:t>
            </a:r>
            <a:endParaRPr/>
          </a:p>
          <a:p>
            <a:pPr indent="-355600" lvl="0" marL="457200" rtl="0" algn="l">
              <a:lnSpc>
                <a:spcPct val="115000"/>
              </a:lnSpc>
              <a:spcBef>
                <a:spcPts val="0"/>
              </a:spcBef>
              <a:spcAft>
                <a:spcPts val="0"/>
              </a:spcAft>
              <a:buClr>
                <a:schemeClr val="accent2"/>
              </a:buClr>
              <a:buSzPts val="2000"/>
              <a:buFont typeface="Dosis"/>
              <a:buAutoNum type="arabicPeriod"/>
            </a:pPr>
            <a:r>
              <a:rPr lang="en-US" sz="2000">
                <a:solidFill>
                  <a:schemeClr val="accent2"/>
                </a:solidFill>
                <a:highlight>
                  <a:srgbClr val="FFFFFF"/>
                </a:highlight>
                <a:latin typeface="Dosis"/>
                <a:ea typeface="Dosis"/>
                <a:cs typeface="Dosis"/>
                <a:sym typeface="Dosis"/>
              </a:rPr>
              <a:t>Mayoritas customer berstatus sudah menikah. </a:t>
            </a:r>
            <a:endParaRPr/>
          </a:p>
          <a:p>
            <a:pPr indent="-228600" lvl="0" marL="457200" rtl="0" algn="l">
              <a:lnSpc>
                <a:spcPct val="115000"/>
              </a:lnSpc>
              <a:spcBef>
                <a:spcPts val="0"/>
              </a:spcBef>
              <a:spcAft>
                <a:spcPts val="0"/>
              </a:spcAft>
              <a:buClr>
                <a:schemeClr val="accent2"/>
              </a:buClr>
              <a:buSzPts val="2000"/>
              <a:buFont typeface="Dosis"/>
              <a:buNone/>
            </a:pPr>
            <a:r>
              <a:t/>
            </a:r>
            <a:endParaRPr sz="2000">
              <a:solidFill>
                <a:schemeClr val="accent2"/>
              </a:solidFill>
              <a:highlight>
                <a:srgbClr val="FFFFFF"/>
              </a:highlight>
              <a:latin typeface="Dosis"/>
              <a:ea typeface="Dosis"/>
              <a:cs typeface="Dosis"/>
              <a:sym typeface="Dosis"/>
            </a:endParaRPr>
          </a:p>
          <a:p>
            <a:pPr indent="0" lvl="0" marL="0" rtl="0" algn="l">
              <a:lnSpc>
                <a:spcPct val="115000"/>
              </a:lnSpc>
              <a:spcBef>
                <a:spcPts val="1200"/>
              </a:spcBef>
              <a:spcAft>
                <a:spcPts val="0"/>
              </a:spcAft>
              <a:buSzPts val="19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16"/>
          <p:cNvPicPr preferRelativeResize="0"/>
          <p:nvPr/>
        </p:nvPicPr>
        <p:blipFill rotWithShape="1">
          <a:blip r:embed="rId3">
            <a:alphaModFix/>
          </a:blip>
          <a:srcRect b="1009" l="0" r="0" t="0"/>
          <a:stretch/>
        </p:blipFill>
        <p:spPr>
          <a:xfrm>
            <a:off x="1132134" y="805181"/>
            <a:ext cx="9048526" cy="6150175"/>
          </a:xfrm>
          <a:prstGeom prst="rect">
            <a:avLst/>
          </a:prstGeom>
          <a:noFill/>
          <a:ln>
            <a:noFill/>
          </a:ln>
        </p:spPr>
      </p:pic>
      <p:sp>
        <p:nvSpPr>
          <p:cNvPr id="193" name="Google Shape;193;p16"/>
          <p:cNvSpPr txBox="1"/>
          <p:nvPr>
            <p:ph type="title"/>
          </p:nvPr>
        </p:nvSpPr>
        <p:spPr>
          <a:xfrm>
            <a:off x="585800" y="41681"/>
            <a:ext cx="10141194" cy="763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121900" lIns="121900" spcFirstLastPara="1" rIns="121900" wrap="square" tIns="121900">
            <a:normAutofit/>
          </a:bodyPr>
          <a:lstStyle/>
          <a:p>
            <a:pPr indent="0" lvl="0" marL="0" rtl="0" algn="ctr">
              <a:lnSpc>
                <a:spcPct val="103125"/>
              </a:lnSpc>
              <a:spcBef>
                <a:spcPts val="0"/>
              </a:spcBef>
              <a:spcAft>
                <a:spcPts val="0"/>
              </a:spcAft>
              <a:buSzPts val="3700"/>
              <a:buNone/>
            </a:pPr>
            <a:r>
              <a:rPr lang="en-US" sz="3200">
                <a:solidFill>
                  <a:schemeClr val="dk1"/>
                </a:solidFill>
                <a:latin typeface="Arial"/>
                <a:ea typeface="Arial"/>
                <a:cs typeface="Arial"/>
                <a:sym typeface="Arial"/>
              </a:rPr>
              <a:t>Multivariate Analysis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ph idx="1" type="body"/>
          </p:nvPr>
        </p:nvSpPr>
        <p:spPr>
          <a:xfrm>
            <a:off x="585800" y="1"/>
            <a:ext cx="11190900" cy="6415088"/>
          </a:xfrm>
          <a:prstGeom prst="rect">
            <a:avLst/>
          </a:prstGeom>
          <a:noFill/>
          <a:ln>
            <a:noFill/>
          </a:ln>
        </p:spPr>
        <p:txBody>
          <a:bodyPr anchorCtr="0" anchor="t" bIns="121900" lIns="121900" spcFirstLastPara="1" rIns="121900" wrap="square" tIns="121900">
            <a:noAutofit/>
          </a:bodyPr>
          <a:lstStyle/>
          <a:p>
            <a:pPr indent="0" lvl="0" marL="0" rtl="0" algn="just">
              <a:lnSpc>
                <a:spcPct val="160000"/>
              </a:lnSpc>
              <a:spcBef>
                <a:spcPts val="600"/>
              </a:spcBef>
              <a:spcAft>
                <a:spcPts val="0"/>
              </a:spcAft>
              <a:buClr>
                <a:schemeClr val="dk1"/>
              </a:buClr>
              <a:buSzPts val="1100"/>
              <a:buFont typeface="Arial"/>
              <a:buNone/>
            </a:pPr>
            <a:r>
              <a:rPr lang="en-US" sz="1650">
                <a:solidFill>
                  <a:schemeClr val="accent2"/>
                </a:solidFill>
                <a:highlight>
                  <a:srgbClr val="FFFFFF"/>
                </a:highlight>
                <a:latin typeface="Dosis"/>
                <a:ea typeface="Dosis"/>
                <a:cs typeface="Dosis"/>
                <a:sym typeface="Dosis"/>
              </a:rPr>
              <a:t>Dari correlation heatmap diatas, ada beberapa feature yang memiliki korelasi cukup kuat </a:t>
            </a:r>
            <a:endParaRPr sz="1650">
              <a:solidFill>
                <a:schemeClr val="accent2"/>
              </a:solidFill>
              <a:highlight>
                <a:srgbClr val="FFFFFF"/>
              </a:highlight>
              <a:latin typeface="Dosis"/>
              <a:ea typeface="Dosis"/>
              <a:cs typeface="Dosis"/>
              <a:sym typeface="Dosis"/>
            </a:endParaRPr>
          </a:p>
          <a:p>
            <a:pPr indent="0" lvl="0" marL="0" rtl="0" algn="just">
              <a:lnSpc>
                <a:spcPct val="160000"/>
              </a:lnSpc>
              <a:spcBef>
                <a:spcPts val="600"/>
              </a:spcBef>
              <a:spcAft>
                <a:spcPts val="0"/>
              </a:spcAft>
              <a:buClr>
                <a:schemeClr val="dk1"/>
              </a:buClr>
              <a:buSzPts val="1100"/>
              <a:buFont typeface="Arial"/>
              <a:buNone/>
            </a:pPr>
            <a:r>
              <a:rPr lang="en-US" sz="1650">
                <a:solidFill>
                  <a:schemeClr val="accent2"/>
                </a:solidFill>
                <a:highlight>
                  <a:srgbClr val="FFFFFF"/>
                </a:highlight>
                <a:latin typeface="Dosis"/>
                <a:ea typeface="Dosis"/>
                <a:cs typeface="Dosis"/>
                <a:sym typeface="Dosis"/>
              </a:rPr>
              <a:t>dengan target kita (Churn) dengan nilai absolut di atas 0.1, yaitu :</a:t>
            </a:r>
            <a:endParaRPr sz="1650">
              <a:solidFill>
                <a:schemeClr val="accent2"/>
              </a:solidFill>
              <a:highlight>
                <a:srgbClr val="FFFFFF"/>
              </a:highlight>
              <a:latin typeface="Dosis"/>
              <a:ea typeface="Dosis"/>
              <a:cs typeface="Dosis"/>
              <a:sym typeface="Dosis"/>
            </a:endParaRPr>
          </a:p>
          <a:p>
            <a:pPr indent="-355600" lvl="0" marL="457200" rtl="0" algn="just">
              <a:lnSpc>
                <a:spcPct val="160000"/>
              </a:lnSpc>
              <a:spcBef>
                <a:spcPts val="600"/>
              </a:spcBef>
              <a:spcAft>
                <a:spcPts val="0"/>
              </a:spcAft>
              <a:buClr>
                <a:schemeClr val="accent2"/>
              </a:buClr>
              <a:buSzPts val="2000"/>
              <a:buFont typeface="Dosis"/>
              <a:buAutoNum type="arabicPeriod"/>
            </a:pPr>
            <a:r>
              <a:rPr lang="en-US" sz="1650">
                <a:solidFill>
                  <a:schemeClr val="accent2"/>
                </a:solidFill>
                <a:highlight>
                  <a:srgbClr val="FFFFFF"/>
                </a:highlight>
                <a:latin typeface="Dosis"/>
                <a:ea typeface="Dosis"/>
                <a:cs typeface="Dosis"/>
                <a:sym typeface="Dosis"/>
              </a:rPr>
              <a:t>Number of Device Registration 0.11</a:t>
            </a:r>
            <a:endParaRPr sz="1650">
              <a:solidFill>
                <a:schemeClr val="accent2"/>
              </a:solidFill>
              <a:highlight>
                <a:srgbClr val="FFFFFF"/>
              </a:highlight>
              <a:latin typeface="Dosis"/>
              <a:ea typeface="Dosis"/>
              <a:cs typeface="Dosis"/>
              <a:sym typeface="Dosis"/>
            </a:endParaRPr>
          </a:p>
          <a:p>
            <a:pPr indent="-355600" lvl="0" marL="457200" rtl="0" algn="just">
              <a:lnSpc>
                <a:spcPct val="160000"/>
              </a:lnSpc>
              <a:spcBef>
                <a:spcPts val="0"/>
              </a:spcBef>
              <a:spcAft>
                <a:spcPts val="0"/>
              </a:spcAft>
              <a:buClr>
                <a:schemeClr val="accent2"/>
              </a:buClr>
              <a:buSzPts val="2000"/>
              <a:buFont typeface="Dosis"/>
              <a:buAutoNum type="arabicPeriod"/>
            </a:pPr>
            <a:r>
              <a:rPr lang="en-US" sz="1650">
                <a:solidFill>
                  <a:schemeClr val="accent2"/>
                </a:solidFill>
                <a:highlight>
                  <a:srgbClr val="FFFFFF"/>
                </a:highlight>
                <a:latin typeface="Dosis"/>
                <a:ea typeface="Dosis"/>
                <a:cs typeface="Dosis"/>
                <a:sym typeface="Dosis"/>
              </a:rPr>
              <a:t>Satisfaction Score 0.11</a:t>
            </a:r>
            <a:endParaRPr sz="1650">
              <a:solidFill>
                <a:schemeClr val="accent2"/>
              </a:solidFill>
              <a:highlight>
                <a:srgbClr val="FFFFFF"/>
              </a:highlight>
              <a:latin typeface="Dosis"/>
              <a:ea typeface="Dosis"/>
              <a:cs typeface="Dosis"/>
              <a:sym typeface="Dosis"/>
            </a:endParaRPr>
          </a:p>
          <a:p>
            <a:pPr indent="-355600" lvl="0" marL="457200" rtl="0" algn="just">
              <a:lnSpc>
                <a:spcPct val="160000"/>
              </a:lnSpc>
              <a:spcBef>
                <a:spcPts val="0"/>
              </a:spcBef>
              <a:spcAft>
                <a:spcPts val="0"/>
              </a:spcAft>
              <a:buClr>
                <a:schemeClr val="accent2"/>
              </a:buClr>
              <a:buSzPts val="2000"/>
              <a:buFont typeface="Dosis"/>
              <a:buAutoNum type="arabicPeriod"/>
            </a:pPr>
            <a:r>
              <a:rPr lang="en-US" sz="1650">
                <a:solidFill>
                  <a:schemeClr val="accent2"/>
                </a:solidFill>
                <a:highlight>
                  <a:srgbClr val="FFFFFF"/>
                </a:highlight>
                <a:latin typeface="Dosis"/>
                <a:ea typeface="Dosis"/>
                <a:cs typeface="Dosis"/>
                <a:sym typeface="Dosis"/>
              </a:rPr>
              <a:t>Complain 0.25</a:t>
            </a:r>
            <a:endParaRPr sz="1650">
              <a:solidFill>
                <a:schemeClr val="accent2"/>
              </a:solidFill>
              <a:highlight>
                <a:srgbClr val="FFFFFF"/>
              </a:highlight>
              <a:latin typeface="Dosis"/>
              <a:ea typeface="Dosis"/>
              <a:cs typeface="Dosis"/>
              <a:sym typeface="Dosis"/>
            </a:endParaRPr>
          </a:p>
          <a:p>
            <a:pPr indent="-355600" lvl="0" marL="457200" rtl="0" algn="just">
              <a:lnSpc>
                <a:spcPct val="160000"/>
              </a:lnSpc>
              <a:spcBef>
                <a:spcPts val="0"/>
              </a:spcBef>
              <a:spcAft>
                <a:spcPts val="0"/>
              </a:spcAft>
              <a:buClr>
                <a:schemeClr val="accent2"/>
              </a:buClr>
              <a:buSzPts val="2000"/>
              <a:buFont typeface="Dosis"/>
              <a:buAutoNum type="arabicPeriod"/>
            </a:pPr>
            <a:r>
              <a:rPr lang="en-US" sz="1650">
                <a:solidFill>
                  <a:schemeClr val="accent2"/>
                </a:solidFill>
                <a:highlight>
                  <a:srgbClr val="FFFFFF"/>
                </a:highlight>
                <a:latin typeface="Dosis"/>
                <a:ea typeface="Dosis"/>
                <a:cs typeface="Dosis"/>
                <a:sym typeface="Dosis"/>
              </a:rPr>
              <a:t>Tenure -0.35</a:t>
            </a:r>
            <a:endParaRPr sz="1650">
              <a:solidFill>
                <a:schemeClr val="accent2"/>
              </a:solidFill>
              <a:highlight>
                <a:srgbClr val="FFFFFF"/>
              </a:highlight>
              <a:latin typeface="Dosis"/>
              <a:ea typeface="Dosis"/>
              <a:cs typeface="Dosis"/>
              <a:sym typeface="Dosis"/>
            </a:endParaRPr>
          </a:p>
          <a:p>
            <a:pPr indent="-355600" lvl="0" marL="457200" rtl="0" algn="just">
              <a:lnSpc>
                <a:spcPct val="160000"/>
              </a:lnSpc>
              <a:spcBef>
                <a:spcPts val="0"/>
              </a:spcBef>
              <a:spcAft>
                <a:spcPts val="0"/>
              </a:spcAft>
              <a:buClr>
                <a:schemeClr val="accent2"/>
              </a:buClr>
              <a:buSzPts val="2000"/>
              <a:buFont typeface="Dosis"/>
              <a:buAutoNum type="arabicPeriod"/>
            </a:pPr>
            <a:r>
              <a:rPr lang="en-US" sz="1650">
                <a:solidFill>
                  <a:schemeClr val="accent2"/>
                </a:solidFill>
                <a:highlight>
                  <a:srgbClr val="FFFFFF"/>
                </a:highlight>
                <a:latin typeface="Dosis"/>
                <a:ea typeface="Dosis"/>
                <a:cs typeface="Dosis"/>
                <a:sym typeface="Dosis"/>
              </a:rPr>
              <a:t>Days Since Last Order -0.16</a:t>
            </a:r>
            <a:endParaRPr sz="1650">
              <a:solidFill>
                <a:schemeClr val="accent2"/>
              </a:solidFill>
              <a:highlight>
                <a:srgbClr val="FFFFFF"/>
              </a:highlight>
              <a:latin typeface="Dosis"/>
              <a:ea typeface="Dosis"/>
              <a:cs typeface="Dosis"/>
              <a:sym typeface="Dosis"/>
            </a:endParaRPr>
          </a:p>
          <a:p>
            <a:pPr indent="-355600" lvl="0" marL="457200" rtl="0" algn="just">
              <a:lnSpc>
                <a:spcPct val="160000"/>
              </a:lnSpc>
              <a:spcBef>
                <a:spcPts val="0"/>
              </a:spcBef>
              <a:spcAft>
                <a:spcPts val="0"/>
              </a:spcAft>
              <a:buClr>
                <a:schemeClr val="accent2"/>
              </a:buClr>
              <a:buSzPts val="2000"/>
              <a:buFont typeface="Dosis"/>
              <a:buAutoNum type="arabicPeriod"/>
            </a:pPr>
            <a:r>
              <a:rPr lang="en-US" sz="1650">
                <a:solidFill>
                  <a:schemeClr val="accent2"/>
                </a:solidFill>
                <a:highlight>
                  <a:srgbClr val="FFFFFF"/>
                </a:highlight>
                <a:latin typeface="Dosis"/>
                <a:ea typeface="Dosis"/>
                <a:cs typeface="Dosis"/>
                <a:sym typeface="Dosis"/>
              </a:rPr>
              <a:t>CashbackAmount -0.15</a:t>
            </a:r>
            <a:endParaRPr sz="1650">
              <a:solidFill>
                <a:schemeClr val="accent2"/>
              </a:solidFill>
              <a:highlight>
                <a:srgbClr val="FFFFFF"/>
              </a:highlight>
              <a:latin typeface="Dosis"/>
              <a:ea typeface="Dosis"/>
              <a:cs typeface="Dosis"/>
              <a:sym typeface="Dosis"/>
            </a:endParaRPr>
          </a:p>
          <a:p>
            <a:pPr indent="0" lvl="0" marL="0" rtl="0" algn="just">
              <a:lnSpc>
                <a:spcPct val="160000"/>
              </a:lnSpc>
              <a:spcBef>
                <a:spcPts val="0"/>
              </a:spcBef>
              <a:spcAft>
                <a:spcPts val="0"/>
              </a:spcAft>
              <a:buClr>
                <a:schemeClr val="dk1"/>
              </a:buClr>
              <a:buSzPts val="1100"/>
              <a:buFont typeface="Arial"/>
              <a:buNone/>
            </a:pPr>
            <a:r>
              <a:t/>
            </a:r>
            <a:endParaRPr sz="1650">
              <a:solidFill>
                <a:schemeClr val="accent2"/>
              </a:solidFill>
              <a:highlight>
                <a:srgbClr val="FFFFFF"/>
              </a:highlight>
              <a:latin typeface="Dosis"/>
              <a:ea typeface="Dosis"/>
              <a:cs typeface="Dosis"/>
              <a:sym typeface="Dosis"/>
            </a:endParaRPr>
          </a:p>
          <a:p>
            <a:pPr indent="0" lvl="0" marL="0" rtl="0" algn="just">
              <a:lnSpc>
                <a:spcPct val="160000"/>
              </a:lnSpc>
              <a:spcBef>
                <a:spcPts val="0"/>
              </a:spcBef>
              <a:spcAft>
                <a:spcPts val="0"/>
              </a:spcAft>
              <a:buClr>
                <a:schemeClr val="dk1"/>
              </a:buClr>
              <a:buSzPts val="1100"/>
              <a:buFont typeface="Arial"/>
              <a:buNone/>
            </a:pPr>
            <a:r>
              <a:rPr lang="en-US" sz="1650">
                <a:solidFill>
                  <a:schemeClr val="accent2"/>
                </a:solidFill>
                <a:highlight>
                  <a:srgbClr val="FFFFFF"/>
                </a:highlight>
                <a:latin typeface="Dosis"/>
                <a:ea typeface="Dosis"/>
                <a:cs typeface="Dosis"/>
                <a:sym typeface="Dosis"/>
              </a:rPr>
              <a:t>* Target kita ‘Churn’ korelasi positif lemah dengan ‘complain’, ‘SatisfactionScore’, ‘NumberOfDeviceRegistered’ dan ‘CityTier’ (decent potential feature)</a:t>
            </a:r>
            <a:endParaRPr sz="1650">
              <a:solidFill>
                <a:schemeClr val="accent2"/>
              </a:solidFill>
              <a:highlight>
                <a:srgbClr val="FFFFFF"/>
              </a:highlight>
              <a:latin typeface="Dosis"/>
              <a:ea typeface="Dosis"/>
              <a:cs typeface="Dosis"/>
              <a:sym typeface="Dosis"/>
            </a:endParaRPr>
          </a:p>
          <a:p>
            <a:pPr indent="0" lvl="0" marL="0" rtl="0" algn="just">
              <a:lnSpc>
                <a:spcPct val="160000"/>
              </a:lnSpc>
              <a:spcBef>
                <a:spcPts val="0"/>
              </a:spcBef>
              <a:spcAft>
                <a:spcPts val="0"/>
              </a:spcAft>
              <a:buClr>
                <a:schemeClr val="dk1"/>
              </a:buClr>
              <a:buSzPts val="1100"/>
              <a:buFont typeface="Arial"/>
              <a:buNone/>
            </a:pPr>
            <a:r>
              <a:rPr lang="en-US" sz="1650">
                <a:solidFill>
                  <a:schemeClr val="accent2"/>
                </a:solidFill>
                <a:highlight>
                  <a:srgbClr val="FFFFFF"/>
                </a:highlight>
                <a:latin typeface="Dosis"/>
                <a:ea typeface="Dosis"/>
                <a:cs typeface="Dosis"/>
                <a:sym typeface="Dosis"/>
              </a:rPr>
              <a:t>* Sedangkan korelasi ‘Churn’ dengan ‘HourSpendOnApp’ dan ‘NumberOfAddress’ sangat lemah ~0, ini menandakan bisa jadi mereka bukan fitur yang potensial</a:t>
            </a:r>
            <a:endParaRPr sz="1650">
              <a:solidFill>
                <a:schemeClr val="accent2"/>
              </a:solidFill>
              <a:highlight>
                <a:srgbClr val="FFFFFF"/>
              </a:highlight>
              <a:latin typeface="Dosis"/>
              <a:ea typeface="Dosis"/>
              <a:cs typeface="Dosis"/>
              <a:sym typeface="Dosis"/>
            </a:endParaRPr>
          </a:p>
          <a:p>
            <a:pPr indent="0" lvl="0" marL="0" rtl="0" algn="just">
              <a:lnSpc>
                <a:spcPct val="160000"/>
              </a:lnSpc>
              <a:spcBef>
                <a:spcPts val="0"/>
              </a:spcBef>
              <a:spcAft>
                <a:spcPts val="0"/>
              </a:spcAft>
              <a:buClr>
                <a:schemeClr val="dk1"/>
              </a:buClr>
              <a:buSzPts val="1100"/>
              <a:buFont typeface="Arial"/>
              <a:buNone/>
            </a:pPr>
            <a:r>
              <a:rPr lang="en-US" sz="1650">
                <a:solidFill>
                  <a:schemeClr val="accent2"/>
                </a:solidFill>
                <a:highlight>
                  <a:srgbClr val="FFFFFF"/>
                </a:highlight>
                <a:latin typeface="Dosis"/>
                <a:ea typeface="Dosis"/>
                <a:cs typeface="Dosis"/>
                <a:sym typeface="Dosis"/>
              </a:rPr>
              <a:t>* `Tenure` memiliki korelasi positif cukup kuat dengan ‘CashbackAmount’ (0.48); ‘CustomerID’ dengan ‘HourSpendOnApp’ (0.6) ; ‘CouponUsed’ dengan ‘OrderCount’ (0.75), ‘OrderCount’ dengan ‘DaySinceLastOrder’ (0.5), Ada kemungkinan </a:t>
            </a:r>
            <a:r>
              <a:rPr i="1" lang="en-US" sz="1650">
                <a:solidFill>
                  <a:schemeClr val="accent2"/>
                </a:solidFill>
                <a:highlight>
                  <a:srgbClr val="FFFFFF"/>
                </a:highlight>
                <a:latin typeface="Dosis"/>
                <a:ea typeface="Dosis"/>
                <a:cs typeface="Dosis"/>
                <a:sym typeface="Dosis"/>
              </a:rPr>
              <a:t>Feature</a:t>
            </a:r>
            <a:r>
              <a:rPr lang="en-US" sz="1650">
                <a:solidFill>
                  <a:schemeClr val="accent2"/>
                </a:solidFill>
                <a:highlight>
                  <a:srgbClr val="FFFFFF"/>
                </a:highlight>
                <a:latin typeface="Dosis"/>
                <a:ea typeface="Dosis"/>
                <a:cs typeface="Dosis"/>
                <a:sym typeface="Dosis"/>
              </a:rPr>
              <a:t> ini redundan (dipilih salah satunya saja untuk training data)</a:t>
            </a:r>
            <a:endParaRPr sz="1650">
              <a:solidFill>
                <a:schemeClr val="accent2"/>
              </a:solidFill>
              <a:highlight>
                <a:srgbClr val="FFFFFF"/>
              </a:highlight>
              <a:latin typeface="Dosis"/>
              <a:ea typeface="Dosis"/>
              <a:cs typeface="Dosis"/>
              <a:sym typeface="Dosis"/>
            </a:endParaRPr>
          </a:p>
        </p:txBody>
      </p:sp>
      <p:sp>
        <p:nvSpPr>
          <p:cNvPr id="200" name="Google Shape;200;p17"/>
          <p:cNvSpPr/>
          <p:nvPr/>
        </p:nvSpPr>
        <p:spPr>
          <a:xfrm>
            <a:off x="688258" y="1170039"/>
            <a:ext cx="3333136" cy="2487561"/>
          </a:xfrm>
          <a:prstGeom prst="rect">
            <a:avLst/>
          </a:prstGeom>
          <a:no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585400" y="4281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15000"/>
              </a:lnSpc>
              <a:spcBef>
                <a:spcPts val="0"/>
              </a:spcBef>
              <a:spcAft>
                <a:spcPts val="0"/>
              </a:spcAft>
              <a:buClr>
                <a:schemeClr val="dk1"/>
              </a:buClr>
              <a:buSzPct val="36531"/>
              <a:buFont typeface="Arial"/>
              <a:buNone/>
            </a:pPr>
            <a:r>
              <a:rPr lang="en-US" sz="3011" u="sng"/>
              <a:t>Korelasi lainnya : </a:t>
            </a:r>
            <a:endParaRPr sz="4811" u="sng"/>
          </a:p>
        </p:txBody>
      </p:sp>
      <p:sp>
        <p:nvSpPr>
          <p:cNvPr id="207" name="Google Shape;207;p18"/>
          <p:cNvSpPr txBox="1"/>
          <p:nvPr>
            <p:ph idx="1" type="body"/>
          </p:nvPr>
        </p:nvSpPr>
        <p:spPr>
          <a:xfrm>
            <a:off x="585400" y="1536625"/>
            <a:ext cx="11190900" cy="4555200"/>
          </a:xfrm>
          <a:prstGeom prst="rect">
            <a:avLst/>
          </a:prstGeom>
          <a:noFill/>
          <a:ln>
            <a:noFill/>
          </a:ln>
        </p:spPr>
        <p:txBody>
          <a:bodyPr anchorCtr="0" anchor="t" bIns="121900" lIns="121900" spcFirstLastPara="1" rIns="121900" wrap="square" tIns="121900">
            <a:normAutofit/>
          </a:bodyPr>
          <a:lstStyle/>
          <a:p>
            <a:pPr indent="-457200" lvl="0" marL="457200" rtl="0" algn="just">
              <a:lnSpc>
                <a:spcPct val="115000"/>
              </a:lnSpc>
              <a:spcBef>
                <a:spcPts val="0"/>
              </a:spcBef>
              <a:spcAft>
                <a:spcPts val="0"/>
              </a:spcAft>
              <a:buClr>
                <a:schemeClr val="dk1"/>
              </a:buClr>
              <a:buSzPts val="1100"/>
              <a:buAutoNum type="arabicPeriod"/>
            </a:pPr>
            <a:r>
              <a:rPr lang="en-US" sz="2000"/>
              <a:t>‘Churn’ berkorelasi negatif dengan ‘tenure’ (korelasi = -0.35), artinya Churn cenderung terjadi pada customer dengan loyalitas yang rendah atau tidak terlalu lama menggunakan layanan.</a:t>
            </a:r>
            <a:endParaRPr/>
          </a:p>
          <a:p>
            <a:pPr indent="-457200" lvl="0" marL="457200" rtl="0" algn="just">
              <a:lnSpc>
                <a:spcPct val="115000"/>
              </a:lnSpc>
              <a:spcBef>
                <a:spcPts val="0"/>
              </a:spcBef>
              <a:spcAft>
                <a:spcPts val="0"/>
              </a:spcAft>
              <a:buClr>
                <a:schemeClr val="dk1"/>
              </a:buClr>
              <a:buSzPts val="1100"/>
              <a:buAutoNum type="arabicPeriod"/>
            </a:pPr>
            <a:r>
              <a:rPr lang="en-US" sz="2000"/>
              <a:t>‘Tenure’ berkorelasi positif kuat dengan ‘CashbackAmount’ (0.48). Artinya loyalitas dari customer dipengaruhi oleh jumlah cashback yang diberikan oleh E-commerce. </a:t>
            </a:r>
            <a:endParaRPr/>
          </a:p>
          <a:p>
            <a:pPr indent="-457200" lvl="0" marL="457200" rtl="0" algn="just">
              <a:lnSpc>
                <a:spcPct val="115000"/>
              </a:lnSpc>
              <a:spcBef>
                <a:spcPts val="0"/>
              </a:spcBef>
              <a:spcAft>
                <a:spcPts val="0"/>
              </a:spcAft>
              <a:buClr>
                <a:schemeClr val="dk1"/>
              </a:buClr>
              <a:buSzPts val="1100"/>
              <a:buAutoNum type="arabicPeriod"/>
            </a:pPr>
            <a:r>
              <a:rPr lang="en-US" sz="2000"/>
              <a:t>‘CashbackAmount’ berkorelasi positif dengan ‘OrderCount’ (0.36) dan ‘DaySinceLastOrder’ (0.35). Tentu saja Pemberian dan jumlah cashback sangat mempengaruhi jumlah belanja atau jumlah orderan customer. </a:t>
            </a:r>
            <a:endParaRPr/>
          </a:p>
          <a:p>
            <a:pPr indent="-457200" lvl="0" marL="457200" rtl="0" algn="just">
              <a:lnSpc>
                <a:spcPct val="115000"/>
              </a:lnSpc>
              <a:spcBef>
                <a:spcPts val="0"/>
              </a:spcBef>
              <a:spcAft>
                <a:spcPts val="0"/>
              </a:spcAft>
              <a:buClr>
                <a:schemeClr val="dk1"/>
              </a:buClr>
              <a:buSzPts val="1100"/>
              <a:buAutoNum type="arabicPeriod"/>
            </a:pPr>
            <a:r>
              <a:rPr lang="en-US" sz="2000"/>
              <a:t>‘OrderCount’ Berkorelasi positif kuat dengan ‘CouponUsed’ (0.75)</a:t>
            </a:r>
            <a:endParaRPr/>
          </a:p>
          <a:p>
            <a:pPr indent="-457200" lvl="0" marL="457200" rtl="0" algn="just">
              <a:lnSpc>
                <a:spcPct val="115000"/>
              </a:lnSpc>
              <a:spcBef>
                <a:spcPts val="0"/>
              </a:spcBef>
              <a:spcAft>
                <a:spcPts val="0"/>
              </a:spcAft>
              <a:buClr>
                <a:schemeClr val="dk1"/>
              </a:buClr>
              <a:buSzPts val="1100"/>
              <a:buAutoNum type="arabicPeriod"/>
            </a:pPr>
            <a:r>
              <a:rPr lang="en-US" sz="2000"/>
              <a:t>‘CouponUsed’ berkorelasi positif dengan ‘DaySinceLastOrder’ (0.36)</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A close up of a logo&#10;&#10;Description automatically generated" id="212" name="Google Shape;212;p19"/>
          <p:cNvPicPr preferRelativeResize="0"/>
          <p:nvPr/>
        </p:nvPicPr>
        <p:blipFill rotWithShape="1">
          <a:blip r:embed="rId3">
            <a:alphaModFix amt="71000"/>
          </a:blip>
          <a:srcRect b="0" l="0" r="0" t="0"/>
          <a:stretch/>
        </p:blipFill>
        <p:spPr>
          <a:xfrm>
            <a:off x="-2585488" y="1163408"/>
            <a:ext cx="15088695" cy="5410780"/>
          </a:xfrm>
          <a:prstGeom prst="rect">
            <a:avLst/>
          </a:prstGeom>
          <a:noFill/>
          <a:ln>
            <a:noFill/>
          </a:ln>
        </p:spPr>
      </p:pic>
      <p:pic>
        <p:nvPicPr>
          <p:cNvPr descr="A picture containing drawing&#10;&#10;Description automatically generated" id="213" name="Google Shape;213;p19"/>
          <p:cNvPicPr preferRelativeResize="0"/>
          <p:nvPr/>
        </p:nvPicPr>
        <p:blipFill rotWithShape="1">
          <a:blip r:embed="rId4">
            <a:alphaModFix/>
          </a:blip>
          <a:srcRect b="0" l="0" r="0" t="0"/>
          <a:stretch/>
        </p:blipFill>
        <p:spPr>
          <a:xfrm>
            <a:off x="10863470" y="-1"/>
            <a:ext cx="1268910" cy="527647"/>
          </a:xfrm>
          <a:prstGeom prst="rect">
            <a:avLst/>
          </a:prstGeom>
          <a:noFill/>
          <a:ln>
            <a:noFill/>
          </a:ln>
        </p:spPr>
      </p:pic>
      <p:sp>
        <p:nvSpPr>
          <p:cNvPr id="214" name="Google Shape;214;p19"/>
          <p:cNvSpPr txBox="1"/>
          <p:nvPr/>
        </p:nvSpPr>
        <p:spPr>
          <a:xfrm>
            <a:off x="550708" y="948018"/>
            <a:ext cx="2769000" cy="4428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65000"/>
              </a:lnSpc>
              <a:spcBef>
                <a:spcPts val="0"/>
              </a:spcBef>
              <a:spcAft>
                <a:spcPts val="0"/>
              </a:spcAft>
              <a:buClr>
                <a:schemeClr val="dk1"/>
              </a:buClr>
              <a:buSzPts val="2000"/>
              <a:buFont typeface="Dosis"/>
              <a:buAutoNum type="arabicPeriod"/>
            </a:pPr>
            <a:r>
              <a:rPr b="1" i="0" lang="en-US" sz="2000" u="none" cap="none" strike="noStrike">
                <a:solidFill>
                  <a:schemeClr val="dk1"/>
                </a:solidFill>
                <a:latin typeface="Dosis"/>
                <a:ea typeface="Dosis"/>
                <a:cs typeface="Dosis"/>
                <a:sym typeface="Dosis"/>
              </a:rPr>
              <a:t>Churn by Tenure</a:t>
            </a:r>
            <a:endParaRPr b="1" i="0" sz="1400" u="none" cap="none" strike="noStrike">
              <a:solidFill>
                <a:srgbClr val="000000"/>
              </a:solidFill>
              <a:latin typeface="Arial"/>
              <a:ea typeface="Arial"/>
              <a:cs typeface="Arial"/>
              <a:sym typeface="Arial"/>
            </a:endParaRPr>
          </a:p>
        </p:txBody>
      </p:sp>
      <p:sp>
        <p:nvSpPr>
          <p:cNvPr id="215" name="Google Shape;215;p19"/>
          <p:cNvSpPr txBox="1"/>
          <p:nvPr/>
        </p:nvSpPr>
        <p:spPr>
          <a:xfrm>
            <a:off x="550708" y="235146"/>
            <a:ext cx="10186118" cy="599483"/>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chemeClr val="dk1"/>
                </a:solidFill>
                <a:latin typeface="Montserrat"/>
                <a:ea typeface="Montserrat"/>
                <a:cs typeface="Montserrat"/>
                <a:sym typeface="Montserrat"/>
              </a:rPr>
              <a:t>Business Insight</a:t>
            </a:r>
            <a:endParaRPr b="1" i="0" sz="3200" u="none" cap="none" strike="noStrike">
              <a:solidFill>
                <a:schemeClr val="dk1"/>
              </a:solidFill>
              <a:latin typeface="Montserrat"/>
              <a:ea typeface="Montserrat"/>
              <a:cs typeface="Montserrat"/>
              <a:sym typeface="Montserrat"/>
            </a:endParaRPr>
          </a:p>
        </p:txBody>
      </p:sp>
      <p:sp>
        <p:nvSpPr>
          <p:cNvPr id="216" name="Google Shape;216;p19"/>
          <p:cNvSpPr txBox="1"/>
          <p:nvPr>
            <p:ph idx="1" type="body"/>
          </p:nvPr>
        </p:nvSpPr>
        <p:spPr>
          <a:xfrm>
            <a:off x="8222879" y="1001497"/>
            <a:ext cx="3886200" cy="5706600"/>
          </a:xfrm>
          <a:prstGeom prst="rect">
            <a:avLst/>
          </a:prstGeom>
          <a:noFill/>
          <a:ln>
            <a:noFill/>
          </a:ln>
        </p:spPr>
        <p:txBody>
          <a:bodyPr anchorCtr="0" anchor="t" bIns="121900" lIns="121900" spcFirstLastPara="1" rIns="121900" wrap="square" tIns="121900">
            <a:normAutofit fontScale="92500" lnSpcReduction="20000"/>
          </a:bodyPr>
          <a:lstStyle/>
          <a:p>
            <a:pPr indent="0" lvl="0" marL="0" rtl="0" algn="just">
              <a:lnSpc>
                <a:spcPct val="135714"/>
              </a:lnSpc>
              <a:spcBef>
                <a:spcPts val="0"/>
              </a:spcBef>
              <a:spcAft>
                <a:spcPts val="0"/>
              </a:spcAft>
              <a:buClr>
                <a:schemeClr val="dk1"/>
              </a:buClr>
              <a:buSzPct val="55000"/>
              <a:buFont typeface="Arial"/>
              <a:buNone/>
            </a:pPr>
            <a:r>
              <a:rPr lang="en-US" sz="2000">
                <a:highlight>
                  <a:srgbClr val="FFFFFE"/>
                </a:highlight>
                <a:latin typeface="Dosis"/>
                <a:ea typeface="Dosis"/>
                <a:cs typeface="Dosis"/>
                <a:sym typeface="Dosis"/>
              </a:rPr>
              <a:t>INSIGHT :</a:t>
            </a:r>
            <a:endParaRPr sz="2000">
              <a:highlight>
                <a:srgbClr val="FFFFFE"/>
              </a:highlight>
              <a:latin typeface="Dosis"/>
              <a:ea typeface="Dosis"/>
              <a:cs typeface="Dosis"/>
              <a:sym typeface="Dosis"/>
            </a:endParaRPr>
          </a:p>
          <a:p>
            <a:pPr indent="0" lvl="0" marL="0" rtl="0" algn="l">
              <a:lnSpc>
                <a:spcPct val="135714"/>
              </a:lnSpc>
              <a:spcBef>
                <a:spcPts val="0"/>
              </a:spcBef>
              <a:spcAft>
                <a:spcPts val="0"/>
              </a:spcAft>
              <a:buClr>
                <a:schemeClr val="dk1"/>
              </a:buClr>
              <a:buSzPct val="55000"/>
              <a:buFont typeface="Arial"/>
              <a:buNone/>
            </a:pPr>
            <a:r>
              <a:rPr i="0" lang="en-US" sz="2000">
                <a:solidFill>
                  <a:srgbClr val="212121"/>
                </a:solidFill>
                <a:latin typeface="Dosis"/>
                <a:ea typeface="Dosis"/>
                <a:cs typeface="Dosis"/>
                <a:sym typeface="Dosis"/>
              </a:rPr>
              <a:t>Churn cenderung terjadi pada customer dengan loyalitas yang rendah atau belum terlalu lama menggunakan layanan. kemungkinan customer dengan loyalitas rendah ini adalah customer yang hanya menikmati flash sale atau promo singkat, dll. Perlu dibuat fitur baru dalam layanan e-commerce seperti 'Gaining Poin or Coin' atau game mengumpulkan coin/poin tersebut yang nantinya dapat ditukar dengan voucher diskon, gratis ongkir dan lain sebagainya. sehingga dengan adanya fitur ini, dapat meningkatkan experience dari customer.</a:t>
            </a:r>
            <a:endParaRPr sz="2000">
              <a:highlight>
                <a:srgbClr val="FFFFFE"/>
              </a:highlight>
              <a:latin typeface="Dosis"/>
              <a:ea typeface="Dosis"/>
              <a:cs typeface="Dosis"/>
              <a:sym typeface="Dosis"/>
            </a:endParaRPr>
          </a:p>
        </p:txBody>
      </p:sp>
      <p:pic>
        <p:nvPicPr>
          <p:cNvPr id="217" name="Google Shape;217;p19"/>
          <p:cNvPicPr preferRelativeResize="0"/>
          <p:nvPr/>
        </p:nvPicPr>
        <p:blipFill rotWithShape="1">
          <a:blip r:embed="rId5">
            <a:alphaModFix/>
          </a:blip>
          <a:srcRect b="0" l="0" r="0" t="0"/>
          <a:stretch/>
        </p:blipFill>
        <p:spPr>
          <a:xfrm>
            <a:off x="550707" y="1557686"/>
            <a:ext cx="7473619" cy="505707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descr="A picture containing drawing&#10;&#10;Description automatically generated" id="72" name="Google Shape;72;p2"/>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73" name="Google Shape;73;p2"/>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None/>
            </a:pPr>
            <a:r>
              <a:rPr lang="en-US"/>
              <a:t>Project Background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585400" y="130667"/>
            <a:ext cx="10102265" cy="7635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990"/>
              <a:buNone/>
            </a:pPr>
            <a:r>
              <a:rPr lang="en-US" sz="1929" u="sng"/>
              <a:t>Kategori Produk yang paling diminati</a:t>
            </a:r>
            <a:endParaRPr sz="1929" u="sng"/>
          </a:p>
        </p:txBody>
      </p:sp>
      <p:sp>
        <p:nvSpPr>
          <p:cNvPr id="224" name="Google Shape;224;p20"/>
          <p:cNvSpPr txBox="1"/>
          <p:nvPr>
            <p:ph idx="1" type="body"/>
          </p:nvPr>
        </p:nvSpPr>
        <p:spPr>
          <a:xfrm>
            <a:off x="788475" y="5020025"/>
            <a:ext cx="11190900" cy="1755300"/>
          </a:xfrm>
          <a:prstGeom prst="rect">
            <a:avLst/>
          </a:prstGeom>
          <a:noFill/>
          <a:ln>
            <a:noFill/>
          </a:ln>
        </p:spPr>
        <p:txBody>
          <a:bodyPr anchorCtr="0" anchor="t" bIns="121900" lIns="121900" spcFirstLastPara="1" rIns="121900" wrap="square" tIns="121900">
            <a:normAutofit fontScale="85000" lnSpcReduction="20000"/>
          </a:bodyPr>
          <a:lstStyle/>
          <a:p>
            <a:pPr indent="0" lvl="0" marL="0" rtl="0" algn="just">
              <a:lnSpc>
                <a:spcPct val="115000"/>
              </a:lnSpc>
              <a:spcBef>
                <a:spcPts val="0"/>
              </a:spcBef>
              <a:spcAft>
                <a:spcPts val="0"/>
              </a:spcAft>
              <a:buSzPct val="117647"/>
              <a:buNone/>
            </a:pPr>
            <a:r>
              <a:rPr lang="en-US"/>
              <a:t>Kategori laptop&amp;accesory dan mobile Phone menjadi yang paling banyak diburu. untuk kategori barang yang ingin dijual perlu ditingkatkan lagi atau diseimbangkan lagi. Seperti contohnya untuk fashion, dengan meningkatkan jumlah customer wanita diharapkan penjualan barang dengan kategori Fashion ini dapat ditingkatkan. atau barang dengan kategori others, dengan melakukan marketing campaign seperti flash sale diharapkan mampu menaikkan popularitas barang ini dan meningkatkan penjualannya, sehingga penjualan tidak hanya terfokus pada satu kategori saja.  </a:t>
            </a:r>
            <a:endParaRPr/>
          </a:p>
        </p:txBody>
      </p:sp>
      <p:pic>
        <p:nvPicPr>
          <p:cNvPr id="225" name="Google Shape;225;p20"/>
          <p:cNvPicPr preferRelativeResize="0"/>
          <p:nvPr/>
        </p:nvPicPr>
        <p:blipFill rotWithShape="1">
          <a:blip r:embed="rId3">
            <a:alphaModFix/>
          </a:blip>
          <a:srcRect b="0" l="0" r="0" t="0"/>
          <a:stretch/>
        </p:blipFill>
        <p:spPr>
          <a:xfrm>
            <a:off x="1626475" y="894176"/>
            <a:ext cx="8152701" cy="4125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idx="1" type="body"/>
          </p:nvPr>
        </p:nvSpPr>
        <p:spPr>
          <a:xfrm>
            <a:off x="991525" y="4957600"/>
            <a:ext cx="10537200" cy="1900500"/>
          </a:xfrm>
          <a:prstGeom prst="rect">
            <a:avLst/>
          </a:prstGeom>
          <a:noFill/>
          <a:ln>
            <a:noFill/>
          </a:ln>
        </p:spPr>
        <p:txBody>
          <a:bodyPr anchorCtr="0" anchor="t" bIns="121900" lIns="121900" spcFirstLastPara="1" rIns="121900" wrap="square" tIns="121900">
            <a:noAutofit/>
          </a:bodyPr>
          <a:lstStyle/>
          <a:p>
            <a:pPr indent="0" lvl="0" marL="0" rtl="0" algn="just">
              <a:lnSpc>
                <a:spcPct val="135714"/>
              </a:lnSpc>
              <a:spcBef>
                <a:spcPts val="0"/>
              </a:spcBef>
              <a:spcAft>
                <a:spcPts val="0"/>
              </a:spcAft>
              <a:buSzPts val="1900"/>
              <a:buNone/>
            </a:pPr>
            <a:r>
              <a:rPr lang="en-US" sz="1600">
                <a:highlight>
                  <a:srgbClr val="FFFFFE"/>
                </a:highlight>
                <a:latin typeface="Dosis"/>
                <a:ea typeface="Dosis"/>
                <a:cs typeface="Dosis"/>
                <a:sym typeface="Dosis"/>
              </a:rPr>
              <a:t>Pada case ini, jumlah customer wanita lebih sedikit dibandingkan pria, tetapi persentase yang churn justru lebih sedikit dari pria karena wanita memang lebih setia dalam hal berbelanja. Sedangkan pria dalam hal ini kemungkinan mereka hanya mengejar promo dan cashback dari e-commerce ketika berbelanja. Perlu dilakukan marketting campaign untuk menarik wanita dan menambah produk2 yang dapat menarik wanita untuk berbelanja pada platform kita. </a:t>
            </a:r>
            <a:endParaRPr sz="1600">
              <a:latin typeface="Dosis"/>
              <a:ea typeface="Dosis"/>
              <a:cs typeface="Dosis"/>
              <a:sym typeface="Dosis"/>
            </a:endParaRPr>
          </a:p>
        </p:txBody>
      </p:sp>
      <p:sp>
        <p:nvSpPr>
          <p:cNvPr id="232" name="Google Shape;232;p21"/>
          <p:cNvSpPr txBox="1"/>
          <p:nvPr/>
        </p:nvSpPr>
        <p:spPr>
          <a:xfrm>
            <a:off x="3837647" y="106843"/>
            <a:ext cx="3000000" cy="52088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1900" u="sng" cap="none" strike="noStrike">
                <a:solidFill>
                  <a:schemeClr val="dk1"/>
                </a:solidFill>
                <a:latin typeface="Montserrat"/>
                <a:ea typeface="Montserrat"/>
                <a:cs typeface="Montserrat"/>
                <a:sym typeface="Montserrat"/>
              </a:rPr>
              <a:t>Churn by Gender</a:t>
            </a:r>
            <a:endParaRPr b="1" i="0" sz="1400" u="sng" cap="none" strike="noStrike">
              <a:solidFill>
                <a:srgbClr val="000000"/>
              </a:solidFill>
              <a:latin typeface="Arial"/>
              <a:ea typeface="Arial"/>
              <a:cs typeface="Arial"/>
              <a:sym typeface="Arial"/>
            </a:endParaRPr>
          </a:p>
        </p:txBody>
      </p:sp>
      <p:pic>
        <p:nvPicPr>
          <p:cNvPr id="233" name="Google Shape;233;p21"/>
          <p:cNvPicPr preferRelativeResize="0"/>
          <p:nvPr/>
        </p:nvPicPr>
        <p:blipFill rotWithShape="1">
          <a:blip r:embed="rId3">
            <a:alphaModFix/>
          </a:blip>
          <a:srcRect b="0" l="0" r="0" t="0"/>
          <a:stretch/>
        </p:blipFill>
        <p:spPr>
          <a:xfrm>
            <a:off x="991525" y="627725"/>
            <a:ext cx="7866025" cy="4085224"/>
          </a:xfrm>
          <a:prstGeom prst="rect">
            <a:avLst/>
          </a:prstGeom>
          <a:noFill/>
          <a:ln>
            <a:noFill/>
          </a:ln>
        </p:spPr>
      </p:pic>
      <p:sp>
        <p:nvSpPr>
          <p:cNvPr id="234" name="Google Shape;234;p21"/>
          <p:cNvSpPr txBox="1"/>
          <p:nvPr/>
        </p:nvSpPr>
        <p:spPr>
          <a:xfrm>
            <a:off x="8956700" y="743400"/>
            <a:ext cx="3000000" cy="3862500"/>
          </a:xfrm>
          <a:prstGeom prst="rect">
            <a:avLst/>
          </a:prstGeom>
          <a:noFill/>
          <a:ln>
            <a:noFill/>
          </a:ln>
        </p:spPr>
        <p:txBody>
          <a:bodyPr anchorCtr="0" anchor="t" bIns="91425" lIns="91425" spcFirstLastPara="1" rIns="91425" wrap="square" tIns="91425">
            <a:spAutoFit/>
          </a:bodyPr>
          <a:lstStyle/>
          <a:p>
            <a:pPr indent="0" lvl="0" marL="0" marR="0" rtl="0" algn="just">
              <a:lnSpc>
                <a:spcPct val="135714"/>
              </a:lnSpc>
              <a:spcBef>
                <a:spcPts val="0"/>
              </a:spcBef>
              <a:spcAft>
                <a:spcPts val="0"/>
              </a:spcAft>
              <a:buClr>
                <a:srgbClr val="000000"/>
              </a:buClr>
              <a:buSzPts val="1500"/>
              <a:buFont typeface="Arial"/>
              <a:buNone/>
            </a:pPr>
            <a:r>
              <a:rPr b="0" i="0" lang="en-US" sz="1500" u="none" cap="none" strike="noStrike">
                <a:solidFill>
                  <a:schemeClr val="dk1"/>
                </a:solidFill>
                <a:highlight>
                  <a:srgbClr val="FFFFFE"/>
                </a:highlight>
                <a:latin typeface="Dosis"/>
                <a:ea typeface="Dosis"/>
                <a:cs typeface="Dosis"/>
                <a:sym typeface="Dosis"/>
              </a:rPr>
              <a:t>Jumlah Customer pria lebih banyak dibandingkan wanita, akan tetapi jumolah customer pria yang chun justru lebih banyak dari wanita. Menurut artikel yang dikutip dari mag for woman, wanita lebih suka berbelanja dan merupakan customer yang lebih baik dibandingkan pria. Salah satu alasan wanita menyukai 'shopping' atau berbelanja adalah naluri wanita yang selalu ingin mengumpulkan sesuatu.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2"/>
          <p:cNvSpPr txBox="1"/>
          <p:nvPr>
            <p:ph idx="1" type="body"/>
          </p:nvPr>
        </p:nvSpPr>
        <p:spPr>
          <a:xfrm>
            <a:off x="3211062" y="136692"/>
            <a:ext cx="4052700" cy="669600"/>
          </a:xfrm>
          <a:prstGeom prst="rect">
            <a:avLst/>
          </a:prstGeom>
          <a:noFill/>
          <a:ln>
            <a:noFill/>
          </a:ln>
        </p:spPr>
        <p:txBody>
          <a:bodyPr anchorCtr="0" anchor="t" bIns="121900" lIns="121900" spcFirstLastPara="1" rIns="121900" wrap="square" tIns="121900">
            <a:normAutofit/>
          </a:bodyPr>
          <a:lstStyle/>
          <a:p>
            <a:pPr indent="0" lvl="0" marL="0" rtl="0" algn="ctr">
              <a:lnSpc>
                <a:spcPct val="115000"/>
              </a:lnSpc>
              <a:spcBef>
                <a:spcPts val="0"/>
              </a:spcBef>
              <a:spcAft>
                <a:spcPts val="0"/>
              </a:spcAft>
              <a:buSzPts val="1900"/>
              <a:buNone/>
            </a:pPr>
            <a:r>
              <a:rPr b="1" lang="en-US" u="sng"/>
              <a:t>Churn by Complain</a:t>
            </a:r>
            <a:endParaRPr b="1" u="sng"/>
          </a:p>
        </p:txBody>
      </p:sp>
      <p:pic>
        <p:nvPicPr>
          <p:cNvPr id="241" name="Google Shape;241;p22"/>
          <p:cNvPicPr preferRelativeResize="0"/>
          <p:nvPr/>
        </p:nvPicPr>
        <p:blipFill rotWithShape="1">
          <a:blip r:embed="rId3">
            <a:alphaModFix/>
          </a:blip>
          <a:srcRect b="0" l="0" r="0" t="0"/>
          <a:stretch/>
        </p:blipFill>
        <p:spPr>
          <a:xfrm>
            <a:off x="673601" y="757239"/>
            <a:ext cx="7220097" cy="4337275"/>
          </a:xfrm>
          <a:prstGeom prst="rect">
            <a:avLst/>
          </a:prstGeom>
          <a:noFill/>
          <a:ln>
            <a:noFill/>
          </a:ln>
        </p:spPr>
      </p:pic>
      <p:sp>
        <p:nvSpPr>
          <p:cNvPr id="242" name="Google Shape;242;p22"/>
          <p:cNvSpPr txBox="1"/>
          <p:nvPr/>
        </p:nvSpPr>
        <p:spPr>
          <a:xfrm>
            <a:off x="991525" y="4957600"/>
            <a:ext cx="10537200" cy="1573829"/>
          </a:xfrm>
          <a:prstGeom prst="rect">
            <a:avLst/>
          </a:prstGeom>
          <a:noFill/>
          <a:ln>
            <a:noFill/>
          </a:ln>
        </p:spPr>
        <p:txBody>
          <a:bodyPr anchorCtr="0" anchor="t" bIns="121900" lIns="121900" spcFirstLastPara="1" rIns="121900" wrap="square" tIns="121900">
            <a:noAutofit/>
          </a:bodyPr>
          <a:lstStyle/>
          <a:p>
            <a:pPr indent="0" lvl="0" marL="0" marR="0" rtl="0" algn="just">
              <a:lnSpc>
                <a:spcPct val="135714"/>
              </a:lnSpc>
              <a:spcBef>
                <a:spcPts val="0"/>
              </a:spcBef>
              <a:spcAft>
                <a:spcPts val="0"/>
              </a:spcAft>
              <a:buClr>
                <a:schemeClr val="dk1"/>
              </a:buClr>
              <a:buSzPts val="1900"/>
              <a:buFont typeface="Montserrat"/>
              <a:buNone/>
            </a:pPr>
            <a:r>
              <a:rPr b="0" i="0" lang="en-US" sz="1800" u="none" cap="none" strike="noStrike">
                <a:solidFill>
                  <a:srgbClr val="212121"/>
                </a:solidFill>
                <a:latin typeface="Dosis"/>
                <a:ea typeface="Dosis"/>
                <a:cs typeface="Dosis"/>
                <a:sym typeface="Dosis"/>
              </a:rPr>
              <a:t>Solusinya adalah bisa dengan membuat sistem bot untuk mengarahkan customer secara otomatis dan realtime bagaimana cara mengatasi masalah yang memang masih bisa diselesaikan oleh customer sendiri. Kemudian juga membuat fast call service untuk penanganan masalah yang kompleks dengan cepat.</a:t>
            </a:r>
            <a:endParaRPr b="0" i="0" sz="1800" u="none" cap="none" strike="noStrike">
              <a:solidFill>
                <a:schemeClr val="dk1"/>
              </a:solidFill>
              <a:latin typeface="Dosis"/>
              <a:ea typeface="Dosis"/>
              <a:cs typeface="Dosis"/>
              <a:sym typeface="Dosis"/>
            </a:endParaRPr>
          </a:p>
        </p:txBody>
      </p:sp>
      <p:sp>
        <p:nvSpPr>
          <p:cNvPr id="243" name="Google Shape;243;p22"/>
          <p:cNvSpPr txBox="1"/>
          <p:nvPr/>
        </p:nvSpPr>
        <p:spPr>
          <a:xfrm>
            <a:off x="8098971" y="743400"/>
            <a:ext cx="3857729" cy="3951693"/>
          </a:xfrm>
          <a:prstGeom prst="rect">
            <a:avLst/>
          </a:prstGeom>
          <a:noFill/>
          <a:ln>
            <a:noFill/>
          </a:ln>
        </p:spPr>
        <p:txBody>
          <a:bodyPr anchorCtr="0" anchor="t" bIns="91425" lIns="91425" spcFirstLastPara="1" rIns="91425" wrap="square" tIns="91425">
            <a:spAutoFit/>
          </a:bodyPr>
          <a:lstStyle/>
          <a:p>
            <a:pPr indent="0" lvl="0" marL="0" marR="0" rtl="0" algn="just">
              <a:lnSpc>
                <a:spcPct val="135714"/>
              </a:lnSpc>
              <a:spcBef>
                <a:spcPts val="0"/>
              </a:spcBef>
              <a:spcAft>
                <a:spcPts val="0"/>
              </a:spcAft>
              <a:buClr>
                <a:srgbClr val="000000"/>
              </a:buClr>
              <a:buSzPts val="1800"/>
              <a:buFont typeface="Arial"/>
              <a:buNone/>
            </a:pPr>
            <a:r>
              <a:rPr b="0" i="0" lang="en-US" sz="1800" u="none" cap="none" strike="noStrike">
                <a:solidFill>
                  <a:srgbClr val="212121"/>
                </a:solidFill>
                <a:latin typeface="Dosis"/>
                <a:ea typeface="Dosis"/>
                <a:cs typeface="Dosis"/>
                <a:sym typeface="Dosis"/>
              </a:rPr>
              <a:t>Customer yang melakukan complain memiliki persentase 31.67% terhadap customer yang churn sehingga dibutuhkan perbaikan dalam penanganan complain (resolve complain). Jika komplain mereka tidak ditangani dengan baik, maka potensi customer yang complain dan belum churn akan churn pada waktunya karena faktor ketidakpuasan terhadap layanan kita.</a:t>
            </a:r>
            <a:endParaRPr b="0" i="0" sz="1400" u="none" cap="none" strike="noStrike">
              <a:solidFill>
                <a:srgbClr val="000000"/>
              </a:solidFill>
              <a:latin typeface="Dosis"/>
              <a:ea typeface="Dosis"/>
              <a:cs typeface="Dosis"/>
              <a:sym typeface="Dosi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3"/>
          <p:cNvPicPr preferRelativeResize="0"/>
          <p:nvPr/>
        </p:nvPicPr>
        <p:blipFill rotWithShape="1">
          <a:blip r:embed="rId3">
            <a:alphaModFix/>
          </a:blip>
          <a:srcRect b="0" l="0" r="0" t="0"/>
          <a:stretch/>
        </p:blipFill>
        <p:spPr>
          <a:xfrm>
            <a:off x="216532" y="373224"/>
            <a:ext cx="11758935" cy="6111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idx="1" type="body"/>
          </p:nvPr>
        </p:nvSpPr>
        <p:spPr>
          <a:xfrm>
            <a:off x="3135086" y="136692"/>
            <a:ext cx="5376791" cy="1412190"/>
          </a:xfrm>
          <a:prstGeom prst="rect">
            <a:avLst/>
          </a:prstGeom>
          <a:noFill/>
          <a:ln>
            <a:noFill/>
          </a:ln>
        </p:spPr>
        <p:txBody>
          <a:bodyPr anchorCtr="0" anchor="t" bIns="121900" lIns="121900" spcFirstLastPara="1" rIns="121900" wrap="square" tIns="121900">
            <a:normAutofit/>
          </a:bodyPr>
          <a:lstStyle/>
          <a:p>
            <a:pPr indent="0" lvl="0" marL="0" rtl="0" algn="ctr">
              <a:lnSpc>
                <a:spcPct val="115000"/>
              </a:lnSpc>
              <a:spcBef>
                <a:spcPts val="0"/>
              </a:spcBef>
              <a:spcAft>
                <a:spcPts val="0"/>
              </a:spcAft>
              <a:buSzPts val="1900"/>
              <a:buNone/>
            </a:pPr>
            <a:r>
              <a:rPr b="1" lang="en-US" sz="2400" u="sng"/>
              <a:t>Tenure vs Cashback Amount</a:t>
            </a:r>
            <a:endParaRPr b="1" sz="2400" u="sng"/>
          </a:p>
        </p:txBody>
      </p:sp>
      <p:sp>
        <p:nvSpPr>
          <p:cNvPr id="256" name="Google Shape;256;p24"/>
          <p:cNvSpPr txBox="1"/>
          <p:nvPr/>
        </p:nvSpPr>
        <p:spPr>
          <a:xfrm>
            <a:off x="546858" y="996694"/>
            <a:ext cx="11098284" cy="5724614"/>
          </a:xfrm>
          <a:prstGeom prst="rect">
            <a:avLst/>
          </a:prstGeom>
          <a:noFill/>
          <a:ln>
            <a:noFill/>
          </a:ln>
        </p:spPr>
        <p:txBody>
          <a:bodyPr anchorCtr="0" anchor="t" bIns="91425" lIns="91425" spcFirstLastPara="1" rIns="91425" wrap="square" tIns="91425">
            <a:spAutoFit/>
          </a:bodyPr>
          <a:lstStyle/>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Dosis"/>
                <a:ea typeface="Dosis"/>
                <a:cs typeface="Dosis"/>
                <a:sym typeface="Dosis"/>
              </a:rPr>
              <a:t>User dengan kategori new user atau dengan lama menggunakan layanan &lt;= 9 bulan adalah customer dengan jumlah paling banyak. sedangkan experienced user dengan tenure 10-20 bulan adalah yang paling sedikit. Jumlah cashback (secara jumlah keseluruhan) yang digunakan paling banyak adalah customer dengan kategori loyal user (customer dengan tenure &gt; 20 bulan).</a:t>
            </a:r>
            <a:endParaRPr/>
          </a:p>
          <a:p>
            <a:pPr indent="-190500" lvl="0" marL="34290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Dosis"/>
              <a:ea typeface="Dosis"/>
              <a:cs typeface="Dosis"/>
              <a:sym typeface="Dosis"/>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212121"/>
                </a:solidFill>
                <a:latin typeface="Dosis"/>
                <a:ea typeface="Dosis"/>
                <a:cs typeface="Dosis"/>
                <a:sym typeface="Dosis"/>
              </a:rPr>
              <a:t>Customer dengan kategori 'new user' atau user dengan lama menggunakan layanan &lt;=9 bulan adalah yang paling banyak churn dan mereka juga banyak menggunakan cashback. Hal ini kemungkinan karena customer baru ini hanya ingin menikmati cashback yang disediakan oleh e-commerce. Sebaiknya dibuat klasifikasi user berdasarkan lama nya menggunakan layanan e-commerce kita, agar lebih mudah menargetkan pemberian cashback terhadap customer. cashback sebaiknya diberikan untuk kategori experience user dan loyal user. sedangkan New user sebaiknya dibuat strategi lain untuk meningkatkan retensinya selain dengan memberikan cashback seperti fitur gaining point, games tabur tuai (contoh farming untuk mendapatkan coin/poin) dan lain sebagainya.</a:t>
            </a:r>
            <a:endParaRPr b="0" i="0" sz="2400" u="none" cap="none" strike="noStrike">
              <a:solidFill>
                <a:srgbClr val="000000"/>
              </a:solidFill>
              <a:latin typeface="Dosis"/>
              <a:ea typeface="Dosis"/>
              <a:cs typeface="Dosis"/>
              <a:sym typeface="Dosi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t/>
            </a:r>
            <a:endParaRPr/>
          </a:p>
        </p:txBody>
      </p:sp>
      <p:sp>
        <p:nvSpPr>
          <p:cNvPr id="262" name="Google Shape;262;p25"/>
          <p:cNvSpPr txBox="1"/>
          <p:nvPr>
            <p:ph idx="1" type="body"/>
          </p:nvPr>
        </p:nvSpPr>
        <p:spPr>
          <a:xfrm>
            <a:off x="6512767" y="1151400"/>
            <a:ext cx="4423478" cy="4555200"/>
          </a:xfrm>
          <a:prstGeom prst="rect">
            <a:avLst/>
          </a:prstGeom>
          <a:noFill/>
          <a:ln>
            <a:noFill/>
          </a:ln>
        </p:spPr>
        <p:txBody>
          <a:bodyPr anchorCtr="0" anchor="t" bIns="121900" lIns="121900" spcFirstLastPara="1" rIns="121900" wrap="square" tIns="121900">
            <a:normAutofit/>
          </a:bodyPr>
          <a:lstStyle/>
          <a:p>
            <a:pPr indent="-228600" lvl="0" marL="457200" rtl="0" algn="l">
              <a:lnSpc>
                <a:spcPct val="115000"/>
              </a:lnSpc>
              <a:spcBef>
                <a:spcPts val="0"/>
              </a:spcBef>
              <a:spcAft>
                <a:spcPts val="0"/>
              </a:spcAft>
              <a:buClr>
                <a:schemeClr val="dk1"/>
              </a:buClr>
              <a:buSzPts val="1900"/>
              <a:buFont typeface="Montserrat"/>
              <a:buNone/>
            </a:pPr>
            <a:r>
              <a:t/>
            </a:r>
            <a:endParaRPr/>
          </a:p>
        </p:txBody>
      </p:sp>
      <p:pic>
        <p:nvPicPr>
          <p:cNvPr id="263" name="Google Shape;263;p25"/>
          <p:cNvPicPr preferRelativeResize="0"/>
          <p:nvPr/>
        </p:nvPicPr>
        <p:blipFill rotWithShape="1">
          <a:blip r:embed="rId3">
            <a:alphaModFix/>
          </a:blip>
          <a:srcRect b="0" l="0" r="0" t="0"/>
          <a:stretch/>
        </p:blipFill>
        <p:spPr>
          <a:xfrm>
            <a:off x="415300" y="0"/>
            <a:ext cx="11190899" cy="6858000"/>
          </a:xfrm>
          <a:prstGeom prst="rect">
            <a:avLst/>
          </a:prstGeom>
          <a:noFill/>
          <a:ln>
            <a:noFill/>
          </a:ln>
        </p:spPr>
      </p:pic>
      <p:sp>
        <p:nvSpPr>
          <p:cNvPr id="264" name="Google Shape;264;p25"/>
          <p:cNvSpPr txBox="1"/>
          <p:nvPr/>
        </p:nvSpPr>
        <p:spPr>
          <a:xfrm>
            <a:off x="7324323" y="3852453"/>
            <a:ext cx="3857729" cy="2068165"/>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35714"/>
              </a:lnSpc>
              <a:spcBef>
                <a:spcPts val="0"/>
              </a:spcBef>
              <a:spcAft>
                <a:spcPts val="0"/>
              </a:spcAft>
              <a:buClr>
                <a:srgbClr val="000000"/>
              </a:buClr>
              <a:buSzPts val="1800"/>
              <a:buFont typeface="Arial"/>
              <a:buNone/>
            </a:pPr>
            <a:r>
              <a:rPr b="0" i="0" lang="en-US" sz="1800" u="none" cap="none" strike="noStrike">
                <a:solidFill>
                  <a:srgbClr val="212121"/>
                </a:solidFill>
                <a:latin typeface="Dosis"/>
                <a:ea typeface="Dosis"/>
                <a:cs typeface="Dosis"/>
                <a:sym typeface="Dosis"/>
              </a:rPr>
              <a:t>Jika dilihat dari jumlah cashback amount yang digunakan, cashback paling banyak diperoleh oleh customer dengan tenure 0-1 bulan. Tindakan ini dilakukan dalam melakukan akusisi pelanggan baru. </a:t>
            </a:r>
            <a:endParaRPr b="0" i="0" sz="1400" u="none" cap="none" strike="noStrike">
              <a:solidFill>
                <a:schemeClr val="dk1"/>
              </a:solidFill>
              <a:latin typeface="Dosis"/>
              <a:ea typeface="Dosis"/>
              <a:cs typeface="Dosis"/>
              <a:sym typeface="Dosi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t/>
            </a:r>
            <a:endParaRPr/>
          </a:p>
        </p:txBody>
      </p:sp>
      <p:sp>
        <p:nvSpPr>
          <p:cNvPr id="270" name="Google Shape;270;p26"/>
          <p:cNvSpPr txBox="1"/>
          <p:nvPr>
            <p:ph idx="1" type="body"/>
          </p:nvPr>
        </p:nvSpPr>
        <p:spPr>
          <a:xfrm>
            <a:off x="-721830" y="1536633"/>
            <a:ext cx="12719864" cy="4555200"/>
          </a:xfrm>
          <a:prstGeom prst="rect">
            <a:avLst/>
          </a:prstGeom>
          <a:noFill/>
          <a:ln>
            <a:noFill/>
          </a:ln>
        </p:spPr>
        <p:txBody>
          <a:bodyPr anchorCtr="0" anchor="t" bIns="121900" lIns="121900" spcFirstLastPara="1" rIns="121900" wrap="square" tIns="121900">
            <a:normAutofit/>
          </a:bodyPr>
          <a:lstStyle/>
          <a:p>
            <a:pPr indent="-228600" lvl="0" marL="457200" rtl="0" algn="l">
              <a:lnSpc>
                <a:spcPct val="115000"/>
              </a:lnSpc>
              <a:spcBef>
                <a:spcPts val="0"/>
              </a:spcBef>
              <a:spcAft>
                <a:spcPts val="0"/>
              </a:spcAft>
              <a:buClr>
                <a:schemeClr val="dk1"/>
              </a:buClr>
              <a:buSzPts val="1900"/>
              <a:buFont typeface="Montserrat"/>
              <a:buNone/>
            </a:pPr>
            <a:r>
              <a:t/>
            </a:r>
            <a:endParaRPr/>
          </a:p>
        </p:txBody>
      </p:sp>
      <p:pic>
        <p:nvPicPr>
          <p:cNvPr id="271" name="Google Shape;271;p26"/>
          <p:cNvPicPr preferRelativeResize="0"/>
          <p:nvPr/>
        </p:nvPicPr>
        <p:blipFill rotWithShape="1">
          <a:blip r:embed="rId3">
            <a:alphaModFix/>
          </a:blip>
          <a:srcRect b="0" l="0" r="0" t="0"/>
          <a:stretch/>
        </p:blipFill>
        <p:spPr>
          <a:xfrm>
            <a:off x="585800" y="0"/>
            <a:ext cx="10278845"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idx="1" type="body"/>
          </p:nvPr>
        </p:nvSpPr>
        <p:spPr>
          <a:xfrm>
            <a:off x="500899" y="1151400"/>
            <a:ext cx="11360700" cy="4555200"/>
          </a:xfrm>
          <a:prstGeom prst="rect">
            <a:avLst/>
          </a:prstGeom>
          <a:noFill/>
          <a:ln>
            <a:noFill/>
          </a:ln>
        </p:spPr>
        <p:txBody>
          <a:bodyPr anchorCtr="0" anchor="t" bIns="121900" lIns="121900" spcFirstLastPara="1" rIns="121900" wrap="square" tIns="121900">
            <a:noAutofit/>
          </a:bodyPr>
          <a:lstStyle/>
          <a:p>
            <a:pPr indent="-349250" lvl="0" marL="457200" rtl="0" algn="l">
              <a:lnSpc>
                <a:spcPct val="115000"/>
              </a:lnSpc>
              <a:spcBef>
                <a:spcPts val="0"/>
              </a:spcBef>
              <a:spcAft>
                <a:spcPts val="0"/>
              </a:spcAft>
              <a:buClr>
                <a:schemeClr val="dk1"/>
              </a:buClr>
              <a:buSzPts val="1900"/>
              <a:buFont typeface="Montserrat"/>
              <a:buChar char="●"/>
            </a:pPr>
            <a:r>
              <a:rPr b="0" i="0" lang="en-US" sz="2000">
                <a:solidFill>
                  <a:srgbClr val="212121"/>
                </a:solidFill>
                <a:latin typeface="Dosis"/>
                <a:ea typeface="Dosis"/>
                <a:cs typeface="Dosis"/>
                <a:sym typeface="Dosis"/>
              </a:rPr>
              <a:t>Mayoritas dari customer yang menggunakan cashback adalah customer dengan lama menggunakan layanan kita kurang dari 21 bulan dan customer yang sudah memperoleh cashback lebih cenderung churn. Fenomena ini bisa menjadi pertimbangan dalam pemberian cashback kepada pelanggan. </a:t>
            </a:r>
            <a:endParaRPr/>
          </a:p>
          <a:p>
            <a:pPr indent="-228600" lvl="0" marL="457200" rtl="0" algn="l">
              <a:lnSpc>
                <a:spcPct val="115000"/>
              </a:lnSpc>
              <a:spcBef>
                <a:spcPts val="0"/>
              </a:spcBef>
              <a:spcAft>
                <a:spcPts val="0"/>
              </a:spcAft>
              <a:buClr>
                <a:schemeClr val="dk1"/>
              </a:buClr>
              <a:buSzPts val="1900"/>
              <a:buFont typeface="Montserrat"/>
              <a:buNone/>
            </a:pPr>
            <a:r>
              <a:t/>
            </a:r>
            <a:endParaRPr b="0" i="0" sz="2000">
              <a:solidFill>
                <a:srgbClr val="212121"/>
              </a:solidFill>
              <a:latin typeface="Dosis"/>
              <a:ea typeface="Dosis"/>
              <a:cs typeface="Dosis"/>
              <a:sym typeface="Dosis"/>
            </a:endParaRPr>
          </a:p>
          <a:p>
            <a:pPr indent="-349250" lvl="0" marL="457200" rtl="0" algn="l">
              <a:lnSpc>
                <a:spcPct val="115000"/>
              </a:lnSpc>
              <a:spcBef>
                <a:spcPts val="0"/>
              </a:spcBef>
              <a:spcAft>
                <a:spcPts val="0"/>
              </a:spcAft>
              <a:buClr>
                <a:schemeClr val="dk1"/>
              </a:buClr>
              <a:buSzPts val="1900"/>
              <a:buFont typeface="Montserrat"/>
              <a:buChar char="●"/>
            </a:pPr>
            <a:r>
              <a:rPr b="0" i="0" lang="en-US" sz="2000">
                <a:solidFill>
                  <a:srgbClr val="212121"/>
                </a:solidFill>
                <a:latin typeface="Dosis"/>
                <a:ea typeface="Dosis"/>
                <a:cs typeface="Dosis"/>
                <a:sym typeface="Dosis"/>
              </a:rPr>
              <a:t>Sungguh disayangkan kita sudah mengalirkan dana operasional berupa cashback kepada pelanggan, dan pelanggan justru churn, karena pelanggan hanya ingin mengambil cashback selama melakukan pembelian di layanan e commerce kita. Terlihat jelas bahwa customer yang melakukan order hanya 1 kali, juga paling banyak menggunakan cashback. Kemungkinan memang customer ini hanya ingin mengambil keutungan berupa cashback yang besar sebagai new user. </a:t>
            </a:r>
            <a:endParaRPr/>
          </a:p>
          <a:p>
            <a:pPr indent="-228600" lvl="0" marL="457200" rtl="0" algn="l">
              <a:lnSpc>
                <a:spcPct val="115000"/>
              </a:lnSpc>
              <a:spcBef>
                <a:spcPts val="0"/>
              </a:spcBef>
              <a:spcAft>
                <a:spcPts val="0"/>
              </a:spcAft>
              <a:buClr>
                <a:schemeClr val="dk1"/>
              </a:buClr>
              <a:buSzPts val="1900"/>
              <a:buFont typeface="Montserrat"/>
              <a:buNone/>
            </a:pPr>
            <a:r>
              <a:t/>
            </a:r>
            <a:endParaRPr sz="2000">
              <a:solidFill>
                <a:srgbClr val="212121"/>
              </a:solidFill>
              <a:latin typeface="Dosis"/>
              <a:ea typeface="Dosis"/>
              <a:cs typeface="Dosis"/>
              <a:sym typeface="Dosis"/>
            </a:endParaRPr>
          </a:p>
          <a:p>
            <a:pPr indent="-349250" lvl="0" marL="457200" rtl="0" algn="l">
              <a:lnSpc>
                <a:spcPct val="115000"/>
              </a:lnSpc>
              <a:spcBef>
                <a:spcPts val="0"/>
              </a:spcBef>
              <a:spcAft>
                <a:spcPts val="0"/>
              </a:spcAft>
              <a:buClr>
                <a:schemeClr val="dk1"/>
              </a:buClr>
              <a:buSzPts val="1900"/>
              <a:buFont typeface="Montserrat"/>
              <a:buChar char="●"/>
            </a:pPr>
            <a:r>
              <a:rPr b="0" i="0" lang="en-US" sz="2000">
                <a:solidFill>
                  <a:srgbClr val="212121"/>
                </a:solidFill>
                <a:latin typeface="Dosis"/>
                <a:ea typeface="Dosis"/>
                <a:cs typeface="Dosis"/>
                <a:sym typeface="Dosis"/>
              </a:rPr>
              <a:t>Untuk melakukan akusisi pelanggan baru, juga perlu mempertimbangkan bagaimana cara meningkatkan retensi mereka. Perlu adanya fitur farming/game yang hasilnya dapat ditukarkan dengan syarat, atau pengumpulan poin dari hasil pembelian produk dan lain-lain. dengan demikian, hal ini dapat meningkatkan retensi dan loyalitas dari new customer.</a:t>
            </a:r>
            <a:endParaRPr sz="2000">
              <a:latin typeface="Dosis"/>
              <a:ea typeface="Dosis"/>
              <a:cs typeface="Dosis"/>
              <a:sym typeface="Dosis"/>
            </a:endParaRPr>
          </a:p>
        </p:txBody>
      </p:sp>
      <p:sp>
        <p:nvSpPr>
          <p:cNvPr id="277" name="Google Shape;277;p27"/>
          <p:cNvSpPr txBox="1"/>
          <p:nvPr/>
        </p:nvSpPr>
        <p:spPr>
          <a:xfrm>
            <a:off x="3492853" y="111706"/>
            <a:ext cx="5376791" cy="1412190"/>
          </a:xfrm>
          <a:prstGeom prst="rect">
            <a:avLst/>
          </a:prstGeom>
          <a:noFill/>
          <a:ln>
            <a:noFill/>
          </a:ln>
        </p:spPr>
        <p:txBody>
          <a:bodyPr anchorCtr="0" anchor="t" bIns="121900" lIns="121900" spcFirstLastPara="1" rIns="121900" wrap="square" tIns="121900">
            <a:normAutofit/>
          </a:bodyPr>
          <a:lstStyle/>
          <a:p>
            <a:pPr indent="0" lvl="0" marL="0" marR="0" rtl="0" algn="ctr">
              <a:lnSpc>
                <a:spcPct val="115000"/>
              </a:lnSpc>
              <a:spcBef>
                <a:spcPts val="0"/>
              </a:spcBef>
              <a:spcAft>
                <a:spcPts val="0"/>
              </a:spcAft>
              <a:buClr>
                <a:schemeClr val="dk1"/>
              </a:buClr>
              <a:buSzPts val="1900"/>
              <a:buFont typeface="Montserrat"/>
              <a:buNone/>
            </a:pPr>
            <a:r>
              <a:rPr b="1" i="0" lang="en-US" sz="2400" u="sng" cap="none" strike="noStrike">
                <a:solidFill>
                  <a:schemeClr val="dk1"/>
                </a:solidFill>
                <a:latin typeface="Montserrat"/>
                <a:ea typeface="Montserrat"/>
                <a:cs typeface="Montserrat"/>
                <a:sym typeface="Montserrat"/>
              </a:rPr>
              <a:t>Cashback Amount Distribution Based of Tenure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t/>
            </a:r>
            <a:endParaRPr/>
          </a:p>
        </p:txBody>
      </p:sp>
      <p:sp>
        <p:nvSpPr>
          <p:cNvPr id="283" name="Google Shape;283;p2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228600" lvl="0" marL="457200" rtl="0" algn="l">
              <a:lnSpc>
                <a:spcPct val="115000"/>
              </a:lnSpc>
              <a:spcBef>
                <a:spcPts val="0"/>
              </a:spcBef>
              <a:spcAft>
                <a:spcPts val="0"/>
              </a:spcAft>
              <a:buClr>
                <a:schemeClr val="dk1"/>
              </a:buClr>
              <a:buSzPts val="1900"/>
              <a:buFont typeface="Montserrat"/>
              <a:buNone/>
            </a:pPr>
            <a:r>
              <a:t/>
            </a:r>
            <a:endParaRPr/>
          </a:p>
        </p:txBody>
      </p:sp>
      <p:pic>
        <p:nvPicPr>
          <p:cNvPr id="284" name="Google Shape;284;p28"/>
          <p:cNvPicPr preferRelativeResize="0"/>
          <p:nvPr/>
        </p:nvPicPr>
        <p:blipFill rotWithShape="1">
          <a:blip r:embed="rId3">
            <a:alphaModFix/>
          </a:blip>
          <a:srcRect b="0" l="0" r="0" t="0"/>
          <a:stretch/>
        </p:blipFill>
        <p:spPr>
          <a:xfrm>
            <a:off x="1356677" y="218390"/>
            <a:ext cx="9236626" cy="5013094"/>
          </a:xfrm>
          <a:prstGeom prst="rect">
            <a:avLst/>
          </a:prstGeom>
          <a:noFill/>
          <a:ln>
            <a:noFill/>
          </a:ln>
        </p:spPr>
      </p:pic>
      <p:sp>
        <p:nvSpPr>
          <p:cNvPr id="285" name="Google Shape;285;p28"/>
          <p:cNvSpPr txBox="1"/>
          <p:nvPr/>
        </p:nvSpPr>
        <p:spPr>
          <a:xfrm>
            <a:off x="912650" y="5065781"/>
            <a:ext cx="10537200" cy="1573829"/>
          </a:xfrm>
          <a:prstGeom prst="rect">
            <a:avLst/>
          </a:prstGeom>
          <a:noFill/>
          <a:ln>
            <a:noFill/>
          </a:ln>
        </p:spPr>
        <p:txBody>
          <a:bodyPr anchorCtr="0" anchor="t" bIns="121900" lIns="121900" spcFirstLastPara="1" rIns="121900" wrap="square" tIns="121900">
            <a:noAutofit/>
          </a:bodyPr>
          <a:lstStyle/>
          <a:p>
            <a:pPr indent="0" lvl="0" marL="0" marR="0" rtl="0" algn="just">
              <a:lnSpc>
                <a:spcPct val="135714"/>
              </a:lnSpc>
              <a:spcBef>
                <a:spcPts val="0"/>
              </a:spcBef>
              <a:spcAft>
                <a:spcPts val="0"/>
              </a:spcAft>
              <a:buClr>
                <a:schemeClr val="dk1"/>
              </a:buClr>
              <a:buSzPts val="1900"/>
              <a:buFont typeface="Montserrat"/>
              <a:buNone/>
            </a:pPr>
            <a:r>
              <a:rPr b="0" i="0" lang="en-US" sz="1800" u="none" cap="none" strike="noStrike">
                <a:solidFill>
                  <a:srgbClr val="212121"/>
                </a:solidFill>
                <a:latin typeface="Dosis"/>
                <a:ea typeface="Dosis"/>
                <a:cs typeface="Dosis"/>
                <a:sym typeface="Dosis"/>
              </a:rPr>
              <a:t>Semakin banyak jumlah pesanan/order, semakin banyak kupon yang digunakan oleh customer. Jadi, jumlah order produk itu sangat ditentukan oleh kupon yang kita berikan. Oleh karena itu, kita harus sering memberikan kupon kepada customer dengan mempertimbangkan ROI, BEP dll agar customer tetap setia dan rutin dalam melakukan pemesanan produk.</a:t>
            </a:r>
            <a:endParaRPr b="0" i="0" sz="1800" u="none" cap="none" strike="noStrike">
              <a:solidFill>
                <a:schemeClr val="dk1"/>
              </a:solidFill>
              <a:latin typeface="Dosis"/>
              <a:ea typeface="Dosis"/>
              <a:cs typeface="Dosis"/>
              <a:sym typeface="Dosi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9"/>
          <p:cNvPicPr preferRelativeResize="0"/>
          <p:nvPr/>
        </p:nvPicPr>
        <p:blipFill rotWithShape="1">
          <a:blip r:embed="rId3">
            <a:alphaModFix/>
          </a:blip>
          <a:srcRect b="0" l="0" r="0" t="0"/>
          <a:stretch/>
        </p:blipFill>
        <p:spPr>
          <a:xfrm>
            <a:off x="1270707" y="269620"/>
            <a:ext cx="9456287" cy="4914781"/>
          </a:xfrm>
          <a:prstGeom prst="rect">
            <a:avLst/>
          </a:prstGeom>
          <a:noFill/>
          <a:ln>
            <a:noFill/>
          </a:ln>
        </p:spPr>
      </p:pic>
      <p:sp>
        <p:nvSpPr>
          <p:cNvPr id="291" name="Google Shape;291;p29"/>
          <p:cNvSpPr txBox="1"/>
          <p:nvPr/>
        </p:nvSpPr>
        <p:spPr>
          <a:xfrm>
            <a:off x="3952568" y="5506065"/>
            <a:ext cx="5565058" cy="646331"/>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212121"/>
                </a:solidFill>
                <a:latin typeface="Dosis"/>
                <a:ea typeface="Dosis"/>
                <a:cs typeface="Dosis"/>
                <a:sym typeface="Dosis"/>
              </a:rPr>
              <a:t>Pengguna Bronze yang menggunakan Cashback</a:t>
            </a:r>
            <a:endParaRPr/>
          </a:p>
          <a:p>
            <a:pPr indent="0" lvl="0" marL="0" marR="0" rtl="0" algn="ctr">
              <a:lnSpc>
                <a:spcPct val="100000"/>
              </a:lnSpc>
              <a:spcBef>
                <a:spcPts val="0"/>
              </a:spcBef>
              <a:spcAft>
                <a:spcPts val="0"/>
              </a:spcAft>
              <a:buNone/>
            </a:pPr>
            <a:r>
              <a:rPr b="0" i="0" lang="en-US" sz="1800" u="none" cap="none" strike="noStrike">
                <a:solidFill>
                  <a:srgbClr val="212121"/>
                </a:solidFill>
                <a:latin typeface="Dosis"/>
                <a:ea typeface="Dosis"/>
                <a:cs typeface="Dosis"/>
                <a:sym typeface="Dosis"/>
              </a:rPr>
              <a:t>paling banyak Churn dibandingkan pengguna silver dan Gold.</a:t>
            </a:r>
            <a:endParaRPr b="0" i="0" sz="1800" u="none" cap="none" strike="noStrike">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grpSp>
        <p:nvGrpSpPr>
          <p:cNvPr id="78" name="Google Shape;78;p8"/>
          <p:cNvGrpSpPr/>
          <p:nvPr/>
        </p:nvGrpSpPr>
        <p:grpSpPr>
          <a:xfrm>
            <a:off x="1240772" y="369554"/>
            <a:ext cx="9710455" cy="6118891"/>
            <a:chOff x="976782" y="373946"/>
            <a:chExt cx="9710455" cy="6118891"/>
          </a:xfrm>
        </p:grpSpPr>
        <p:pic>
          <p:nvPicPr>
            <p:cNvPr descr="Image result for ecommerce animasi" id="79" name="Google Shape;79;p8"/>
            <p:cNvPicPr preferRelativeResize="0"/>
            <p:nvPr/>
          </p:nvPicPr>
          <p:blipFill rotWithShape="1">
            <a:blip r:embed="rId3">
              <a:alphaModFix/>
            </a:blip>
            <a:srcRect b="0" l="0" r="0" t="0"/>
            <a:stretch/>
          </p:blipFill>
          <p:spPr>
            <a:xfrm>
              <a:off x="4357535" y="2352130"/>
              <a:ext cx="3686792" cy="2633423"/>
            </a:xfrm>
            <a:prstGeom prst="rect">
              <a:avLst/>
            </a:prstGeom>
            <a:noFill/>
            <a:ln>
              <a:noFill/>
            </a:ln>
          </p:spPr>
        </p:pic>
        <p:grpSp>
          <p:nvGrpSpPr>
            <p:cNvPr id="80" name="Google Shape;80;p8"/>
            <p:cNvGrpSpPr/>
            <p:nvPr/>
          </p:nvGrpSpPr>
          <p:grpSpPr>
            <a:xfrm>
              <a:off x="976782" y="2101674"/>
              <a:ext cx="2429511" cy="1347091"/>
              <a:chOff x="6267915" y="514667"/>
              <a:chExt cx="2429511" cy="1347091"/>
            </a:xfrm>
          </p:grpSpPr>
          <p:grpSp>
            <p:nvGrpSpPr>
              <p:cNvPr id="81" name="Google Shape;81;p8"/>
              <p:cNvGrpSpPr/>
              <p:nvPr/>
            </p:nvGrpSpPr>
            <p:grpSpPr>
              <a:xfrm>
                <a:off x="6468731" y="514667"/>
                <a:ext cx="2166770" cy="940646"/>
                <a:chOff x="4192346" y="2936083"/>
                <a:chExt cx="4333538" cy="1881291"/>
              </a:xfrm>
            </p:grpSpPr>
            <p:pic>
              <p:nvPicPr>
                <p:cNvPr descr="Two Men" id="82" name="Google Shape;82;p8"/>
                <p:cNvPicPr preferRelativeResize="0"/>
                <p:nvPr/>
              </p:nvPicPr>
              <p:blipFill rotWithShape="1">
                <a:blip r:embed="rId4">
                  <a:alphaModFix/>
                </a:blip>
                <a:srcRect b="0" l="0" r="0" t="0"/>
                <a:stretch/>
              </p:blipFill>
              <p:spPr>
                <a:xfrm>
                  <a:off x="4192346" y="2936083"/>
                  <a:ext cx="1846240" cy="1846240"/>
                </a:xfrm>
                <a:prstGeom prst="rect">
                  <a:avLst/>
                </a:prstGeom>
                <a:noFill/>
                <a:ln>
                  <a:noFill/>
                </a:ln>
              </p:spPr>
            </p:pic>
            <p:pic>
              <p:nvPicPr>
                <p:cNvPr descr="Walk" id="83" name="Google Shape;83;p8"/>
                <p:cNvPicPr preferRelativeResize="0"/>
                <p:nvPr/>
              </p:nvPicPr>
              <p:blipFill rotWithShape="1">
                <a:blip r:embed="rId5">
                  <a:alphaModFix/>
                </a:blip>
                <a:srcRect b="0" l="0" r="0" t="0"/>
                <a:stretch/>
              </p:blipFill>
              <p:spPr>
                <a:xfrm>
                  <a:off x="6777226" y="3033664"/>
                  <a:ext cx="1748658" cy="1748658"/>
                </a:xfrm>
                <a:prstGeom prst="rect">
                  <a:avLst/>
                </a:prstGeom>
                <a:noFill/>
                <a:ln>
                  <a:noFill/>
                </a:ln>
              </p:spPr>
            </p:pic>
            <p:pic>
              <p:nvPicPr>
                <p:cNvPr descr="Two Men" id="84" name="Google Shape;84;p8"/>
                <p:cNvPicPr preferRelativeResize="0"/>
                <p:nvPr/>
              </p:nvPicPr>
              <p:blipFill rotWithShape="1">
                <a:blip r:embed="rId4">
                  <a:alphaModFix/>
                </a:blip>
                <a:srcRect b="0" l="0" r="0" t="0"/>
                <a:stretch/>
              </p:blipFill>
              <p:spPr>
                <a:xfrm>
                  <a:off x="5435995" y="2971134"/>
                  <a:ext cx="1846240" cy="1846240"/>
                </a:xfrm>
                <a:prstGeom prst="rect">
                  <a:avLst/>
                </a:prstGeom>
                <a:noFill/>
                <a:ln>
                  <a:noFill/>
                </a:ln>
              </p:spPr>
            </p:pic>
          </p:grpSp>
          <p:sp>
            <p:nvSpPr>
              <p:cNvPr id="85" name="Google Shape;85;p8"/>
              <p:cNvSpPr txBox="1"/>
              <p:nvPr/>
            </p:nvSpPr>
            <p:spPr>
              <a:xfrm>
                <a:off x="6267915" y="1224817"/>
                <a:ext cx="2429511" cy="636941"/>
              </a:xfrm>
              <a:prstGeom prst="rect">
                <a:avLst/>
              </a:prstGeom>
              <a:noFill/>
              <a:ln>
                <a:noFill/>
              </a:ln>
            </p:spPr>
            <p:txBody>
              <a:bodyPr anchorCtr="0" anchor="t" bIns="121900" lIns="121900" spcFirstLastPara="1" rIns="121900" wrap="square" tIns="121900">
                <a:normAutofit/>
              </a:bodyPr>
              <a:lstStyle/>
              <a:p>
                <a:pPr indent="0" lvl="0" marL="10795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Customer Churn</a:t>
                </a:r>
                <a:endParaRPr b="0" i="1" sz="1900" u="none" cap="none" strike="noStrike">
                  <a:solidFill>
                    <a:schemeClr val="dk1"/>
                  </a:solidFill>
                  <a:latin typeface="Montserrat"/>
                  <a:ea typeface="Montserrat"/>
                  <a:cs typeface="Montserrat"/>
                  <a:sym typeface="Montserrat"/>
                </a:endParaRPr>
              </a:p>
            </p:txBody>
          </p:sp>
        </p:grpSp>
        <p:grpSp>
          <p:nvGrpSpPr>
            <p:cNvPr id="86" name="Google Shape;86;p8"/>
            <p:cNvGrpSpPr/>
            <p:nvPr/>
          </p:nvGrpSpPr>
          <p:grpSpPr>
            <a:xfrm>
              <a:off x="5706258" y="373946"/>
              <a:ext cx="2429511" cy="1502894"/>
              <a:chOff x="9060563" y="2079587"/>
              <a:chExt cx="2429511" cy="1502894"/>
            </a:xfrm>
          </p:grpSpPr>
          <p:grpSp>
            <p:nvGrpSpPr>
              <p:cNvPr id="87" name="Google Shape;87;p8"/>
              <p:cNvGrpSpPr/>
              <p:nvPr/>
            </p:nvGrpSpPr>
            <p:grpSpPr>
              <a:xfrm>
                <a:off x="9656735" y="2079587"/>
                <a:ext cx="1293999" cy="1046996"/>
                <a:chOff x="3719105" y="1611892"/>
                <a:chExt cx="1293999" cy="1046996"/>
              </a:xfrm>
            </p:grpSpPr>
            <p:pic>
              <p:nvPicPr>
                <p:cNvPr descr="Shopping cart" id="88" name="Google Shape;88;p8"/>
                <p:cNvPicPr preferRelativeResize="0"/>
                <p:nvPr/>
              </p:nvPicPr>
              <p:blipFill rotWithShape="1">
                <a:blip r:embed="rId6">
                  <a:alphaModFix/>
                </a:blip>
                <a:srcRect b="0" l="0" r="0" t="0"/>
                <a:stretch/>
              </p:blipFill>
              <p:spPr>
                <a:xfrm>
                  <a:off x="4376163" y="2021947"/>
                  <a:ext cx="636941" cy="636941"/>
                </a:xfrm>
                <a:prstGeom prst="rect">
                  <a:avLst/>
                </a:prstGeom>
                <a:noFill/>
                <a:ln>
                  <a:noFill/>
                </a:ln>
              </p:spPr>
            </p:pic>
            <p:pic>
              <p:nvPicPr>
                <p:cNvPr descr="Walk" id="89" name="Google Shape;89;p8"/>
                <p:cNvPicPr preferRelativeResize="0"/>
                <p:nvPr/>
              </p:nvPicPr>
              <p:blipFill rotWithShape="1">
                <a:blip r:embed="rId7">
                  <a:alphaModFix/>
                </a:blip>
                <a:srcRect b="0" l="0" r="0" t="0"/>
                <a:stretch/>
              </p:blipFill>
              <p:spPr>
                <a:xfrm>
                  <a:off x="3719105" y="1611892"/>
                  <a:ext cx="934748" cy="934748"/>
                </a:xfrm>
                <a:prstGeom prst="rect">
                  <a:avLst/>
                </a:prstGeom>
                <a:noFill/>
                <a:ln>
                  <a:noFill/>
                </a:ln>
              </p:spPr>
            </p:pic>
          </p:grpSp>
          <p:sp>
            <p:nvSpPr>
              <p:cNvPr id="90" name="Google Shape;90;p8"/>
              <p:cNvSpPr txBox="1"/>
              <p:nvPr/>
            </p:nvSpPr>
            <p:spPr>
              <a:xfrm>
                <a:off x="9060563" y="2945540"/>
                <a:ext cx="2429511" cy="636941"/>
              </a:xfrm>
              <a:prstGeom prst="rect">
                <a:avLst/>
              </a:prstGeom>
              <a:noFill/>
              <a:ln>
                <a:noFill/>
              </a:ln>
            </p:spPr>
            <p:txBody>
              <a:bodyPr anchorCtr="0" anchor="t" bIns="121900" lIns="121900" spcFirstLastPara="1" rIns="121900" wrap="square" tIns="121900">
                <a:normAutofit fontScale="92500"/>
              </a:bodyPr>
              <a:lstStyle/>
              <a:p>
                <a:pPr indent="0" lvl="0" marL="107950" marR="0" rtl="0" algn="l">
                  <a:lnSpc>
                    <a:spcPct val="115000"/>
                  </a:lnSpc>
                  <a:spcBef>
                    <a:spcPts val="0"/>
                  </a:spcBef>
                  <a:spcAft>
                    <a:spcPts val="0"/>
                  </a:spcAft>
                  <a:buClr>
                    <a:schemeClr val="dk1"/>
                  </a:buClr>
                  <a:buSzPct val="108107"/>
                  <a:buFont typeface="Montserrat"/>
                  <a:buNone/>
                </a:pPr>
                <a:r>
                  <a:rPr b="0" i="1" lang="en-US" sz="1900" u="none" cap="none" strike="noStrike">
                    <a:solidFill>
                      <a:schemeClr val="dk1"/>
                    </a:solidFill>
                    <a:latin typeface="Montserrat"/>
                    <a:ea typeface="Montserrat"/>
                    <a:cs typeface="Montserrat"/>
                    <a:sym typeface="Montserrat"/>
                  </a:rPr>
                  <a:t>Shopping Activity</a:t>
                </a:r>
                <a:endParaRPr b="0" i="1" sz="1900" u="none" cap="none" strike="noStrike">
                  <a:solidFill>
                    <a:schemeClr val="dk1"/>
                  </a:solidFill>
                  <a:latin typeface="Montserrat"/>
                  <a:ea typeface="Montserrat"/>
                  <a:cs typeface="Montserrat"/>
                  <a:sym typeface="Montserrat"/>
                </a:endParaRPr>
              </a:p>
            </p:txBody>
          </p:sp>
        </p:grpSp>
        <p:grpSp>
          <p:nvGrpSpPr>
            <p:cNvPr id="91" name="Google Shape;91;p8"/>
            <p:cNvGrpSpPr/>
            <p:nvPr/>
          </p:nvGrpSpPr>
          <p:grpSpPr>
            <a:xfrm>
              <a:off x="2133364" y="4798308"/>
              <a:ext cx="1871814" cy="1376058"/>
              <a:chOff x="1035524" y="1649663"/>
              <a:chExt cx="1871814" cy="1376058"/>
            </a:xfrm>
          </p:grpSpPr>
          <p:pic>
            <p:nvPicPr>
              <p:cNvPr descr="Call center" id="92" name="Google Shape;92;p8"/>
              <p:cNvPicPr preferRelativeResize="0"/>
              <p:nvPr/>
            </p:nvPicPr>
            <p:blipFill rotWithShape="1">
              <a:blip r:embed="rId8">
                <a:alphaModFix/>
              </a:blip>
              <a:srcRect b="0" l="0" r="0" t="0"/>
              <a:stretch/>
            </p:blipFill>
            <p:spPr>
              <a:xfrm>
                <a:off x="1519841" y="1649663"/>
                <a:ext cx="914400" cy="914400"/>
              </a:xfrm>
              <a:prstGeom prst="rect">
                <a:avLst/>
              </a:prstGeom>
              <a:noFill/>
              <a:ln>
                <a:noFill/>
              </a:ln>
            </p:spPr>
          </p:pic>
          <p:sp>
            <p:nvSpPr>
              <p:cNvPr id="93" name="Google Shape;93;p8"/>
              <p:cNvSpPr txBox="1"/>
              <p:nvPr/>
            </p:nvSpPr>
            <p:spPr>
              <a:xfrm>
                <a:off x="1035524" y="2388780"/>
                <a:ext cx="1871814" cy="636941"/>
              </a:xfrm>
              <a:prstGeom prst="rect">
                <a:avLst/>
              </a:prstGeom>
              <a:noFill/>
              <a:ln>
                <a:noFill/>
              </a:ln>
            </p:spPr>
            <p:txBody>
              <a:bodyPr anchorCtr="0" anchor="t" bIns="121900" lIns="121900" spcFirstLastPara="1" rIns="121900" wrap="square" tIns="121900">
                <a:normAutofit/>
              </a:bodyPr>
              <a:lstStyle/>
              <a:p>
                <a:pPr indent="0" lvl="0" marL="10795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Complaints</a:t>
                </a:r>
                <a:endParaRPr b="0" i="1" sz="1900" u="none" cap="none" strike="noStrike">
                  <a:solidFill>
                    <a:schemeClr val="dk1"/>
                  </a:solidFill>
                  <a:latin typeface="Montserrat"/>
                  <a:ea typeface="Montserrat"/>
                  <a:cs typeface="Montserrat"/>
                  <a:sym typeface="Montserrat"/>
                </a:endParaRPr>
              </a:p>
            </p:txBody>
          </p:sp>
        </p:grpSp>
        <p:grpSp>
          <p:nvGrpSpPr>
            <p:cNvPr id="94" name="Google Shape;94;p8"/>
            <p:cNvGrpSpPr/>
            <p:nvPr/>
          </p:nvGrpSpPr>
          <p:grpSpPr>
            <a:xfrm>
              <a:off x="9327011" y="2327936"/>
              <a:ext cx="1360226" cy="1393715"/>
              <a:chOff x="7889559" y="4718783"/>
              <a:chExt cx="1360226" cy="1393715"/>
            </a:xfrm>
          </p:grpSpPr>
          <p:pic>
            <p:nvPicPr>
              <p:cNvPr descr="Money envelope" id="95" name="Google Shape;95;p8"/>
              <p:cNvPicPr preferRelativeResize="0"/>
              <p:nvPr/>
            </p:nvPicPr>
            <p:blipFill rotWithShape="1">
              <a:blip r:embed="rId9">
                <a:alphaModFix/>
              </a:blip>
              <a:srcRect b="0" l="0" r="0" t="0"/>
              <a:stretch/>
            </p:blipFill>
            <p:spPr>
              <a:xfrm>
                <a:off x="8251201" y="4718783"/>
                <a:ext cx="914400" cy="914400"/>
              </a:xfrm>
              <a:prstGeom prst="rect">
                <a:avLst/>
              </a:prstGeom>
              <a:noFill/>
              <a:ln>
                <a:noFill/>
              </a:ln>
            </p:spPr>
          </p:pic>
          <p:sp>
            <p:nvSpPr>
              <p:cNvPr id="96" name="Google Shape;96;p8"/>
              <p:cNvSpPr txBox="1"/>
              <p:nvPr/>
            </p:nvSpPr>
            <p:spPr>
              <a:xfrm>
                <a:off x="7889559" y="5475557"/>
                <a:ext cx="1360226" cy="636941"/>
              </a:xfrm>
              <a:prstGeom prst="rect">
                <a:avLst/>
              </a:prstGeom>
              <a:noFill/>
              <a:ln>
                <a:noFill/>
              </a:ln>
            </p:spPr>
            <p:txBody>
              <a:bodyPr anchorCtr="0" anchor="t" bIns="121900" lIns="121900" spcFirstLastPara="1" rIns="121900" wrap="square" tIns="121900">
                <a:normAutofit/>
              </a:bodyPr>
              <a:lstStyle/>
              <a:p>
                <a:pPr indent="0" lvl="0" marL="10795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Coupon</a:t>
                </a:r>
                <a:endParaRPr b="0" i="1" sz="1900" u="none" cap="none" strike="noStrike">
                  <a:solidFill>
                    <a:schemeClr val="dk1"/>
                  </a:solidFill>
                  <a:latin typeface="Montserrat"/>
                  <a:ea typeface="Montserrat"/>
                  <a:cs typeface="Montserrat"/>
                  <a:sym typeface="Montserrat"/>
                </a:endParaRPr>
              </a:p>
            </p:txBody>
          </p:sp>
        </p:grpSp>
        <p:grpSp>
          <p:nvGrpSpPr>
            <p:cNvPr id="97" name="Google Shape;97;p8"/>
            <p:cNvGrpSpPr/>
            <p:nvPr/>
          </p:nvGrpSpPr>
          <p:grpSpPr>
            <a:xfrm>
              <a:off x="7986715" y="4688849"/>
              <a:ext cx="1627880" cy="1803988"/>
              <a:chOff x="2054677" y="4282942"/>
              <a:chExt cx="1627880" cy="1803988"/>
            </a:xfrm>
          </p:grpSpPr>
          <p:grpSp>
            <p:nvGrpSpPr>
              <p:cNvPr id="98" name="Google Shape;98;p8"/>
              <p:cNvGrpSpPr/>
              <p:nvPr/>
            </p:nvGrpSpPr>
            <p:grpSpPr>
              <a:xfrm>
                <a:off x="2223195" y="4282942"/>
                <a:ext cx="1290844" cy="1470285"/>
                <a:chOff x="4320754" y="3961542"/>
                <a:chExt cx="1290844" cy="1470285"/>
              </a:xfrm>
            </p:grpSpPr>
            <p:pic>
              <p:nvPicPr>
                <p:cNvPr descr="Money" id="99" name="Google Shape;99;p8"/>
                <p:cNvPicPr preferRelativeResize="0"/>
                <p:nvPr/>
              </p:nvPicPr>
              <p:blipFill rotWithShape="1">
                <a:blip r:embed="rId10">
                  <a:alphaModFix/>
                </a:blip>
                <a:srcRect b="0" l="0" r="0" t="0"/>
                <a:stretch/>
              </p:blipFill>
              <p:spPr>
                <a:xfrm rot="-2905653">
                  <a:off x="4508976" y="4149764"/>
                  <a:ext cx="914400" cy="914400"/>
                </a:xfrm>
                <a:prstGeom prst="rect">
                  <a:avLst/>
                </a:prstGeom>
                <a:noFill/>
                <a:ln>
                  <a:noFill/>
                </a:ln>
              </p:spPr>
            </p:pic>
            <p:pic>
              <p:nvPicPr>
                <p:cNvPr descr="Wallet" id="100" name="Google Shape;100;p8"/>
                <p:cNvPicPr preferRelativeResize="0"/>
                <p:nvPr/>
              </p:nvPicPr>
              <p:blipFill rotWithShape="1">
                <a:blip r:embed="rId11">
                  <a:alphaModFix/>
                </a:blip>
                <a:srcRect b="0" l="0" r="0" t="0"/>
                <a:stretch/>
              </p:blipFill>
              <p:spPr>
                <a:xfrm>
                  <a:off x="4448890" y="4397255"/>
                  <a:ext cx="1034572" cy="1034572"/>
                </a:xfrm>
                <a:prstGeom prst="rect">
                  <a:avLst/>
                </a:prstGeom>
                <a:noFill/>
                <a:ln>
                  <a:noFill/>
                </a:ln>
              </p:spPr>
            </p:pic>
          </p:grpSp>
          <p:sp>
            <p:nvSpPr>
              <p:cNvPr id="101" name="Google Shape;101;p8"/>
              <p:cNvSpPr txBox="1"/>
              <p:nvPr/>
            </p:nvSpPr>
            <p:spPr>
              <a:xfrm>
                <a:off x="2054677" y="5449989"/>
                <a:ext cx="1627880" cy="636941"/>
              </a:xfrm>
              <a:prstGeom prst="rect">
                <a:avLst/>
              </a:prstGeom>
              <a:noFill/>
              <a:ln>
                <a:noFill/>
              </a:ln>
            </p:spPr>
            <p:txBody>
              <a:bodyPr anchorCtr="0" anchor="t" bIns="121900" lIns="121900" spcFirstLastPara="1" rIns="121900" wrap="square" tIns="121900">
                <a:normAutofit/>
              </a:bodyPr>
              <a:lstStyle/>
              <a:p>
                <a:pPr indent="0" lvl="0" marL="10795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Cashback</a:t>
                </a:r>
                <a:endParaRPr b="0" i="1" sz="1900" u="none" cap="none" strike="noStrike">
                  <a:solidFill>
                    <a:schemeClr val="dk1"/>
                  </a:solidFill>
                  <a:latin typeface="Montserrat"/>
                  <a:ea typeface="Montserrat"/>
                  <a:cs typeface="Montserrat"/>
                  <a:sym typeface="Montserrat"/>
                </a:endParaRPr>
              </a:p>
            </p:txBody>
          </p:sp>
        </p:grpSp>
        <p:pic>
          <p:nvPicPr>
            <p:cNvPr descr="Arrow Slight curve" id="102" name="Google Shape;102;p8"/>
            <p:cNvPicPr preferRelativeResize="0"/>
            <p:nvPr/>
          </p:nvPicPr>
          <p:blipFill rotWithShape="1">
            <a:blip r:embed="rId12">
              <a:alphaModFix/>
            </a:blip>
            <a:srcRect b="0" l="0" r="0" t="0"/>
            <a:stretch/>
          </p:blipFill>
          <p:spPr>
            <a:xfrm rot="1981594">
              <a:off x="6598973" y="4307728"/>
              <a:ext cx="1906285" cy="1004580"/>
            </a:xfrm>
            <a:prstGeom prst="rect">
              <a:avLst/>
            </a:prstGeom>
            <a:noFill/>
            <a:ln>
              <a:noFill/>
            </a:ln>
          </p:spPr>
        </p:pic>
        <p:pic>
          <p:nvPicPr>
            <p:cNvPr descr="Arrow Straight" id="103" name="Google Shape;103;p8"/>
            <p:cNvPicPr preferRelativeResize="0"/>
            <p:nvPr/>
          </p:nvPicPr>
          <p:blipFill rotWithShape="1">
            <a:blip r:embed="rId13">
              <a:alphaModFix/>
            </a:blip>
            <a:srcRect b="0" l="0" r="0" t="0"/>
            <a:stretch/>
          </p:blipFill>
          <p:spPr>
            <a:xfrm rot="10800000">
              <a:off x="6567725" y="2468400"/>
              <a:ext cx="3261221" cy="850834"/>
            </a:xfrm>
            <a:prstGeom prst="rect">
              <a:avLst/>
            </a:prstGeom>
            <a:noFill/>
            <a:ln>
              <a:noFill/>
            </a:ln>
          </p:spPr>
        </p:pic>
        <p:pic>
          <p:nvPicPr>
            <p:cNvPr descr="Back" id="104" name="Google Shape;104;p8"/>
            <p:cNvPicPr preferRelativeResize="0"/>
            <p:nvPr/>
          </p:nvPicPr>
          <p:blipFill rotWithShape="1">
            <a:blip r:embed="rId14">
              <a:alphaModFix/>
            </a:blip>
            <a:srcRect b="0" l="0" r="0" t="0"/>
            <a:stretch/>
          </p:blipFill>
          <p:spPr>
            <a:xfrm rot="758804">
              <a:off x="2900247" y="2566798"/>
              <a:ext cx="2745008" cy="890455"/>
            </a:xfrm>
            <a:prstGeom prst="rect">
              <a:avLst/>
            </a:prstGeom>
            <a:noFill/>
            <a:ln>
              <a:noFill/>
            </a:ln>
          </p:spPr>
        </p:pic>
        <p:pic>
          <p:nvPicPr>
            <p:cNvPr descr="Line arrow Clockwise curve" id="105" name="Google Shape;105;p8"/>
            <p:cNvPicPr preferRelativeResize="0"/>
            <p:nvPr/>
          </p:nvPicPr>
          <p:blipFill rotWithShape="1">
            <a:blip r:embed="rId15">
              <a:alphaModFix/>
            </a:blip>
            <a:srcRect b="0" l="0" r="0" t="0"/>
            <a:stretch/>
          </p:blipFill>
          <p:spPr>
            <a:xfrm rot="2792683">
              <a:off x="5588288" y="1493181"/>
              <a:ext cx="914400" cy="1545832"/>
            </a:xfrm>
            <a:prstGeom prst="rect">
              <a:avLst/>
            </a:prstGeom>
            <a:noFill/>
            <a:ln>
              <a:noFill/>
            </a:ln>
          </p:spPr>
        </p:pic>
        <p:pic>
          <p:nvPicPr>
            <p:cNvPr descr="Line arrow Slight curve" id="106" name="Google Shape;106;p8"/>
            <p:cNvPicPr preferRelativeResize="0"/>
            <p:nvPr/>
          </p:nvPicPr>
          <p:blipFill rotWithShape="1">
            <a:blip r:embed="rId16">
              <a:alphaModFix/>
            </a:blip>
            <a:srcRect b="0" l="0" r="0" t="0"/>
            <a:stretch/>
          </p:blipFill>
          <p:spPr>
            <a:xfrm flipH="1" rot="-1207678">
              <a:off x="3315710" y="4358956"/>
              <a:ext cx="2744335" cy="1090288"/>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t/>
            </a:r>
            <a:endParaRPr/>
          </a:p>
        </p:txBody>
      </p:sp>
      <p:sp>
        <p:nvSpPr>
          <p:cNvPr id="297" name="Google Shape;297;p30"/>
          <p:cNvSpPr txBox="1"/>
          <p:nvPr>
            <p:ph idx="1" type="body"/>
          </p:nvPr>
        </p:nvSpPr>
        <p:spPr>
          <a:xfrm>
            <a:off x="-675781" y="268271"/>
            <a:ext cx="14209204" cy="4972515"/>
          </a:xfrm>
          <a:prstGeom prst="rect">
            <a:avLst/>
          </a:prstGeom>
          <a:noFill/>
          <a:ln>
            <a:noFill/>
          </a:ln>
        </p:spPr>
        <p:txBody>
          <a:bodyPr anchorCtr="0" anchor="t" bIns="121900" lIns="121900" spcFirstLastPara="1" rIns="121900" wrap="square" tIns="121900">
            <a:normAutofit/>
          </a:bodyPr>
          <a:lstStyle/>
          <a:p>
            <a:pPr indent="-228600" lvl="0" marL="457200" rtl="0" algn="l">
              <a:lnSpc>
                <a:spcPct val="115000"/>
              </a:lnSpc>
              <a:spcBef>
                <a:spcPts val="0"/>
              </a:spcBef>
              <a:spcAft>
                <a:spcPts val="0"/>
              </a:spcAft>
              <a:buClr>
                <a:schemeClr val="dk1"/>
              </a:buClr>
              <a:buSzPts val="1900"/>
              <a:buFont typeface="Montserrat"/>
              <a:buNone/>
            </a:pPr>
            <a:r>
              <a:t/>
            </a:r>
            <a:endParaRPr/>
          </a:p>
        </p:txBody>
      </p:sp>
      <p:pic>
        <p:nvPicPr>
          <p:cNvPr id="298" name="Google Shape;298;p30"/>
          <p:cNvPicPr preferRelativeResize="0"/>
          <p:nvPr/>
        </p:nvPicPr>
        <p:blipFill rotWithShape="1">
          <a:blip r:embed="rId3">
            <a:alphaModFix/>
          </a:blip>
          <a:srcRect b="0" l="0" r="0" t="0"/>
          <a:stretch/>
        </p:blipFill>
        <p:spPr>
          <a:xfrm>
            <a:off x="1494657" y="255638"/>
            <a:ext cx="8780053" cy="4765293"/>
          </a:xfrm>
          <a:prstGeom prst="rect">
            <a:avLst/>
          </a:prstGeom>
          <a:noFill/>
          <a:ln>
            <a:noFill/>
          </a:ln>
        </p:spPr>
      </p:pic>
      <p:sp>
        <p:nvSpPr>
          <p:cNvPr id="299" name="Google Shape;299;p30"/>
          <p:cNvSpPr txBox="1"/>
          <p:nvPr/>
        </p:nvSpPr>
        <p:spPr>
          <a:xfrm>
            <a:off x="678426" y="5088828"/>
            <a:ext cx="11098274" cy="163121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212121"/>
                </a:solidFill>
                <a:latin typeface="Dosis"/>
                <a:ea typeface="Dosis"/>
                <a:cs typeface="Dosis"/>
                <a:sym typeface="Dosis"/>
              </a:rPr>
              <a:t>Jika dilihat berdasarkan jumlah order nya, pengguna dengan order yang sedikit, atau dapat dikatakan order count &lt; 4 cenderung melakukan churn dibanding customer yang sudah melakukan banyak order/pesanan/pembelian produk. Customer yang memiliki ordercount 1-2 cenderung churn, karena pada masa ini adalah masa akusisi pelanggan baru. Perlu dilakukan strategi yang telah disebutkan di atas untuk meningkatkan retensi pelanggan dan experience dari user terhadap layanan e commerce kita.</a:t>
            </a:r>
            <a:endParaRPr b="0" i="0" sz="2000" u="none" cap="none" strike="noStrike">
              <a:solidFill>
                <a:srgbClr val="000000"/>
              </a:solidFill>
              <a:latin typeface="Dosis"/>
              <a:ea typeface="Dosis"/>
              <a:cs typeface="Dosis"/>
              <a:sym typeface="Dosi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t/>
            </a:r>
            <a:endParaRPr/>
          </a:p>
        </p:txBody>
      </p:sp>
      <p:sp>
        <p:nvSpPr>
          <p:cNvPr id="305" name="Google Shape;305;p31"/>
          <p:cNvSpPr txBox="1"/>
          <p:nvPr>
            <p:ph idx="1" type="body"/>
          </p:nvPr>
        </p:nvSpPr>
        <p:spPr>
          <a:xfrm>
            <a:off x="-1179873" y="119177"/>
            <a:ext cx="15106288" cy="6237992"/>
          </a:xfrm>
          <a:prstGeom prst="rect">
            <a:avLst/>
          </a:prstGeom>
          <a:noFill/>
          <a:ln>
            <a:noFill/>
          </a:ln>
        </p:spPr>
        <p:txBody>
          <a:bodyPr anchorCtr="0" anchor="t" bIns="121900" lIns="121900" spcFirstLastPara="1" rIns="121900" wrap="square" tIns="121900">
            <a:normAutofit/>
          </a:bodyPr>
          <a:lstStyle/>
          <a:p>
            <a:pPr indent="-228600" lvl="0" marL="457200" rtl="0" algn="l">
              <a:lnSpc>
                <a:spcPct val="115000"/>
              </a:lnSpc>
              <a:spcBef>
                <a:spcPts val="0"/>
              </a:spcBef>
              <a:spcAft>
                <a:spcPts val="0"/>
              </a:spcAft>
              <a:buClr>
                <a:schemeClr val="dk1"/>
              </a:buClr>
              <a:buSzPts val="1900"/>
              <a:buFont typeface="Montserrat"/>
              <a:buNone/>
            </a:pPr>
            <a:r>
              <a:t/>
            </a:r>
            <a:endParaRPr/>
          </a:p>
        </p:txBody>
      </p:sp>
      <p:pic>
        <p:nvPicPr>
          <p:cNvPr id="306" name="Google Shape;306;p31"/>
          <p:cNvPicPr preferRelativeResize="0"/>
          <p:nvPr/>
        </p:nvPicPr>
        <p:blipFill rotWithShape="1">
          <a:blip r:embed="rId3">
            <a:alphaModFix/>
          </a:blip>
          <a:srcRect b="0" l="0" r="0" t="0"/>
          <a:stretch/>
        </p:blipFill>
        <p:spPr>
          <a:xfrm>
            <a:off x="1475626" y="434093"/>
            <a:ext cx="9103096" cy="5071363"/>
          </a:xfrm>
          <a:prstGeom prst="rect">
            <a:avLst/>
          </a:prstGeom>
          <a:noFill/>
          <a:ln>
            <a:noFill/>
          </a:ln>
        </p:spPr>
      </p:pic>
      <p:sp>
        <p:nvSpPr>
          <p:cNvPr id="307" name="Google Shape;307;p31"/>
          <p:cNvSpPr txBox="1"/>
          <p:nvPr/>
        </p:nvSpPr>
        <p:spPr>
          <a:xfrm>
            <a:off x="951954" y="5639724"/>
            <a:ext cx="11098274" cy="463973"/>
          </a:xfrm>
          <a:prstGeom prst="rect">
            <a:avLst/>
          </a:prstGeom>
          <a:noFill/>
          <a:ln>
            <a:noFill/>
          </a:ln>
        </p:spPr>
        <p:txBody>
          <a:bodyPr anchorCtr="0" anchor="t" bIns="45700" lIns="91425" spcFirstLastPara="1" rIns="91425" wrap="square" tIns="45700">
            <a:spAutoFit/>
          </a:bodyPr>
          <a:lstStyle/>
          <a:p>
            <a:pPr indent="0" lvl="0" marL="0" marR="0" rtl="0" algn="just">
              <a:lnSpc>
                <a:spcPct val="135714"/>
              </a:lnSpc>
              <a:spcBef>
                <a:spcPts val="0"/>
              </a:spcBef>
              <a:spcAft>
                <a:spcPts val="0"/>
              </a:spcAft>
              <a:buClr>
                <a:srgbClr val="000000"/>
              </a:buClr>
              <a:buSzPts val="2000"/>
              <a:buFont typeface="Arial"/>
              <a:buNone/>
            </a:pPr>
            <a:r>
              <a:rPr b="0" i="0" lang="en-US" sz="2000" u="none" cap="none" strike="noStrike">
                <a:solidFill>
                  <a:srgbClr val="212121"/>
                </a:solidFill>
                <a:latin typeface="Dosis"/>
                <a:ea typeface="Dosis"/>
                <a:cs typeface="Dosis"/>
                <a:sym typeface="Dosis"/>
              </a:rPr>
              <a:t>Jika dilihat dari statisfaction score-nya, nilai paling tinggi didapatkan dari customer dengan tenure 0-1 bulan. </a:t>
            </a:r>
            <a:endParaRPr b="0" i="0" sz="2000" u="none" cap="none" strike="noStrike">
              <a:solidFill>
                <a:srgbClr val="000000"/>
              </a:solidFill>
              <a:latin typeface="Dosis"/>
              <a:ea typeface="Dosis"/>
              <a:cs typeface="Dosis"/>
              <a:sym typeface="Dosi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A picture containing drawing&#10;&#10;Description automatically generated" id="312" name="Google Shape;312;p32"/>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313" name="Google Shape;313;p32"/>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None/>
            </a:pPr>
            <a:r>
              <a:rPr lang="en-US"/>
              <a:t>Data Pre-Processing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A picture containing drawing&#10;&#10;Description automatically generated" id="318" name="Google Shape;318;p33"/>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319" name="Google Shape;319;p33"/>
          <p:cNvSpPr txBox="1"/>
          <p:nvPr/>
        </p:nvSpPr>
        <p:spPr>
          <a:xfrm>
            <a:off x="599767" y="686525"/>
            <a:ext cx="10533000" cy="585000"/>
          </a:xfrm>
          <a:prstGeom prst="rect">
            <a:avLst/>
          </a:prstGeom>
          <a:noFill/>
          <a:ln>
            <a:noFill/>
          </a:ln>
        </p:spPr>
        <p:txBody>
          <a:bodyPr anchorCtr="0" anchor="t" bIns="45700" lIns="91425" spcFirstLastPara="1" rIns="91425" wrap="square" tIns="45700">
            <a:noAutofit/>
          </a:bodyPr>
          <a:lstStyle/>
          <a:p>
            <a:pPr indent="0" lvl="0" marL="101600" marR="0" rtl="0" algn="l">
              <a:lnSpc>
                <a:spcPct val="165000"/>
              </a:lnSpc>
              <a:spcBef>
                <a:spcPts val="0"/>
              </a:spcBef>
              <a:spcAft>
                <a:spcPts val="0"/>
              </a:spcAft>
              <a:buNone/>
            </a:pPr>
            <a:r>
              <a:rPr b="0" i="0" lang="en-US" sz="2000" u="sng" cap="none" strike="noStrike">
                <a:solidFill>
                  <a:srgbClr val="000000"/>
                </a:solidFill>
                <a:latin typeface="Dosis"/>
                <a:ea typeface="Dosis"/>
                <a:cs typeface="Dosis"/>
                <a:sym typeface="Dosis"/>
              </a:rPr>
              <a:t>A. Handle missing values</a:t>
            </a:r>
            <a:endParaRPr b="0" i="0" sz="2000" u="sng" cap="none" strike="noStrike">
              <a:solidFill>
                <a:srgbClr val="000000"/>
              </a:solidFill>
              <a:latin typeface="Dosis"/>
              <a:ea typeface="Dosis"/>
              <a:cs typeface="Dosis"/>
              <a:sym typeface="Dosis"/>
            </a:endParaRPr>
          </a:p>
        </p:txBody>
      </p:sp>
      <p:pic>
        <p:nvPicPr>
          <p:cNvPr id="320" name="Google Shape;320;p33"/>
          <p:cNvPicPr preferRelativeResize="0"/>
          <p:nvPr/>
        </p:nvPicPr>
        <p:blipFill rotWithShape="1">
          <a:blip r:embed="rId4">
            <a:alphaModFix/>
          </a:blip>
          <a:srcRect b="0" l="9781" r="8506" t="15030"/>
          <a:stretch/>
        </p:blipFill>
        <p:spPr>
          <a:xfrm>
            <a:off x="823790" y="1322748"/>
            <a:ext cx="2823125" cy="3701150"/>
          </a:xfrm>
          <a:prstGeom prst="rect">
            <a:avLst/>
          </a:prstGeom>
          <a:noFill/>
          <a:ln>
            <a:noFill/>
          </a:ln>
        </p:spPr>
      </p:pic>
      <p:pic>
        <p:nvPicPr>
          <p:cNvPr id="321" name="Google Shape;321;p33"/>
          <p:cNvPicPr preferRelativeResize="0"/>
          <p:nvPr/>
        </p:nvPicPr>
        <p:blipFill rotWithShape="1">
          <a:blip r:embed="rId5">
            <a:alphaModFix/>
          </a:blip>
          <a:srcRect b="0" l="0" r="0" t="0"/>
          <a:stretch/>
        </p:blipFill>
        <p:spPr>
          <a:xfrm>
            <a:off x="4585564" y="1322750"/>
            <a:ext cx="3133754" cy="3701150"/>
          </a:xfrm>
          <a:prstGeom prst="rect">
            <a:avLst/>
          </a:prstGeom>
          <a:noFill/>
          <a:ln>
            <a:noFill/>
          </a:ln>
        </p:spPr>
      </p:pic>
      <p:pic>
        <p:nvPicPr>
          <p:cNvPr id="322" name="Google Shape;322;p33"/>
          <p:cNvPicPr preferRelativeResize="0"/>
          <p:nvPr/>
        </p:nvPicPr>
        <p:blipFill rotWithShape="1">
          <a:blip r:embed="rId6">
            <a:alphaModFix/>
          </a:blip>
          <a:srcRect b="0" l="0" r="0" t="0"/>
          <a:stretch/>
        </p:blipFill>
        <p:spPr>
          <a:xfrm>
            <a:off x="8627940" y="1322750"/>
            <a:ext cx="2661649" cy="3701150"/>
          </a:xfrm>
          <a:prstGeom prst="rect">
            <a:avLst/>
          </a:prstGeom>
          <a:noFill/>
          <a:ln>
            <a:noFill/>
          </a:ln>
        </p:spPr>
      </p:pic>
      <p:sp>
        <p:nvSpPr>
          <p:cNvPr id="323" name="Google Shape;323;p33"/>
          <p:cNvSpPr txBox="1"/>
          <p:nvPr/>
        </p:nvSpPr>
        <p:spPr>
          <a:xfrm>
            <a:off x="230590" y="5188823"/>
            <a:ext cx="4009500" cy="75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terdapat beberapa fitur yang</a:t>
            </a:r>
            <a:endParaRPr b="0" i="0" sz="2000" u="none" cap="none" strike="noStrike">
              <a:solidFill>
                <a:srgbClr val="00000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memiliki missing values</a:t>
            </a:r>
            <a:endParaRPr b="0" i="0" sz="2000" u="none" cap="none" strike="noStrike">
              <a:solidFill>
                <a:srgbClr val="000000"/>
              </a:solidFill>
              <a:latin typeface="Dosis"/>
              <a:ea typeface="Dosis"/>
              <a:cs typeface="Dosis"/>
              <a:sym typeface="Dosis"/>
            </a:endParaRPr>
          </a:p>
        </p:txBody>
      </p:sp>
      <p:sp>
        <p:nvSpPr>
          <p:cNvPr id="324" name="Google Shape;324;p33"/>
          <p:cNvSpPr txBox="1"/>
          <p:nvPr/>
        </p:nvSpPr>
        <p:spPr>
          <a:xfrm>
            <a:off x="4147690" y="5188823"/>
            <a:ext cx="4009500" cy="75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persentase missing values</a:t>
            </a:r>
            <a:endParaRPr b="0" i="0" sz="2000" u="none" cap="none" strike="noStrike">
              <a:solidFill>
                <a:srgbClr val="00000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pada beberapa fitur</a:t>
            </a:r>
            <a:endParaRPr b="0" i="0" sz="2000" u="none" cap="none" strike="noStrike">
              <a:solidFill>
                <a:srgbClr val="000000"/>
              </a:solidFill>
              <a:latin typeface="Dosis"/>
              <a:ea typeface="Dosis"/>
              <a:cs typeface="Dosis"/>
              <a:sym typeface="Dosis"/>
            </a:endParaRPr>
          </a:p>
        </p:txBody>
      </p:sp>
      <p:sp>
        <p:nvSpPr>
          <p:cNvPr id="325" name="Google Shape;325;p33"/>
          <p:cNvSpPr txBox="1"/>
          <p:nvPr/>
        </p:nvSpPr>
        <p:spPr>
          <a:xfrm>
            <a:off x="7897365" y="5188823"/>
            <a:ext cx="4009500" cy="75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fitur setelah dilakukan</a:t>
            </a:r>
            <a:endParaRPr b="0" i="0" sz="2000" u="none" cap="none" strike="noStrike">
              <a:solidFill>
                <a:srgbClr val="00000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imputasi data</a:t>
            </a:r>
            <a:endParaRPr b="0" i="0" sz="2000" u="none" cap="none" strike="noStrike">
              <a:solidFill>
                <a:srgbClr val="000000"/>
              </a:solidFill>
              <a:latin typeface="Dosis"/>
              <a:ea typeface="Dosis"/>
              <a:cs typeface="Dosis"/>
              <a:sym typeface="Dosis"/>
            </a:endParaRPr>
          </a:p>
        </p:txBody>
      </p:sp>
      <p:sp>
        <p:nvSpPr>
          <p:cNvPr id="326" name="Google Shape;326;p33"/>
          <p:cNvSpPr txBox="1"/>
          <p:nvPr/>
        </p:nvSpPr>
        <p:spPr>
          <a:xfrm>
            <a:off x="599767" y="87042"/>
            <a:ext cx="10166555" cy="599483"/>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25400" marR="0" rtl="0" algn="l">
              <a:lnSpc>
                <a:spcPct val="103000"/>
              </a:lnSpc>
              <a:spcBef>
                <a:spcPts val="0"/>
              </a:spcBef>
              <a:spcAft>
                <a:spcPts val="0"/>
              </a:spcAft>
              <a:buNone/>
            </a:pPr>
            <a:r>
              <a:rPr b="1" i="0" lang="en-US" sz="3200" u="none" cap="none" strike="noStrike">
                <a:solidFill>
                  <a:schemeClr val="dk1"/>
                </a:solidFill>
                <a:latin typeface="Montserrat"/>
                <a:ea typeface="Montserrat"/>
                <a:cs typeface="Montserrat"/>
                <a:sym typeface="Montserrat"/>
              </a:rPr>
              <a:t>Data Cleansing</a:t>
            </a:r>
            <a:endParaRPr b="1" i="0" sz="3200" u="none" cap="none" strike="noStrike">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A picture containing drawing&#10;&#10;Description automatically generated" id="331" name="Google Shape;331;p34"/>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332" name="Google Shape;332;p34"/>
          <p:cNvSpPr txBox="1"/>
          <p:nvPr/>
        </p:nvSpPr>
        <p:spPr>
          <a:xfrm>
            <a:off x="1041725" y="1306579"/>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sng" cap="none" strike="noStrike">
                <a:solidFill>
                  <a:srgbClr val="000000"/>
                </a:solidFill>
                <a:latin typeface="Dosis"/>
                <a:ea typeface="Dosis"/>
                <a:cs typeface="Dosis"/>
                <a:sym typeface="Dosis"/>
              </a:rPr>
              <a:t>B. Handle duplicated data</a:t>
            </a:r>
            <a:endParaRPr b="0" i="0" sz="2000" u="sng" cap="none" strike="noStrike">
              <a:solidFill>
                <a:srgbClr val="000000"/>
              </a:solidFill>
              <a:latin typeface="Dosis"/>
              <a:ea typeface="Dosis"/>
              <a:cs typeface="Dosis"/>
              <a:sym typeface="Dosis"/>
            </a:endParaRPr>
          </a:p>
        </p:txBody>
      </p:sp>
      <p:pic>
        <p:nvPicPr>
          <p:cNvPr id="333" name="Google Shape;333;p34"/>
          <p:cNvPicPr preferRelativeResize="0"/>
          <p:nvPr/>
        </p:nvPicPr>
        <p:blipFill rotWithShape="1">
          <a:blip r:embed="rId4">
            <a:alphaModFix/>
          </a:blip>
          <a:srcRect b="0" l="0" r="0" t="0"/>
          <a:stretch/>
        </p:blipFill>
        <p:spPr>
          <a:xfrm>
            <a:off x="2366963" y="2353379"/>
            <a:ext cx="7458075" cy="1438275"/>
          </a:xfrm>
          <a:prstGeom prst="rect">
            <a:avLst/>
          </a:prstGeom>
          <a:noFill/>
          <a:ln>
            <a:noFill/>
          </a:ln>
        </p:spPr>
      </p:pic>
      <p:sp>
        <p:nvSpPr>
          <p:cNvPr id="334" name="Google Shape;334;p34"/>
          <p:cNvSpPr txBox="1"/>
          <p:nvPr/>
        </p:nvSpPr>
        <p:spPr>
          <a:xfrm>
            <a:off x="1348800" y="4488354"/>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Setelah dilakukan pengecekan, didapatkan hasil bahwa dataset tidak memiliki data yang duplikat.</a:t>
            </a:r>
            <a:endParaRPr b="0" i="0" sz="20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descr="A picture containing drawing&#10;&#10;Description automatically generated" id="339" name="Google Shape;339;p3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340" name="Google Shape;340;p35"/>
          <p:cNvSpPr txBox="1"/>
          <p:nvPr/>
        </p:nvSpPr>
        <p:spPr>
          <a:xfrm>
            <a:off x="923738" y="614552"/>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C. Handle outliers [Menggunakan Z-Score]</a:t>
            </a:r>
            <a:endParaRPr b="0" i="0" sz="2000" u="sng" cap="none" strike="noStrike">
              <a:solidFill>
                <a:schemeClr val="dk1"/>
              </a:solidFill>
              <a:latin typeface="Dosis"/>
              <a:ea typeface="Dosis"/>
              <a:cs typeface="Dosis"/>
              <a:sym typeface="Dosis"/>
            </a:endParaRPr>
          </a:p>
        </p:txBody>
      </p:sp>
      <p:sp>
        <p:nvSpPr>
          <p:cNvPr id="341" name="Google Shape;341;p35"/>
          <p:cNvSpPr txBox="1"/>
          <p:nvPr/>
        </p:nvSpPr>
        <p:spPr>
          <a:xfrm>
            <a:off x="1171538" y="1129373"/>
            <a:ext cx="10285200" cy="1293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Kolom numerical yang dapat menggunakan Z-score untuk Outliers Handling adalah HourSpendOnApp dan NumberOfDeviceRegistered (Dapat dilihat pada boxplot, dua kolom ini memiliki distribusi normal dan memiliki outlier). Sedangkan kolom SatisfactionScore tidak perlu lagi dilakukan Outliers Handling karena kolom ini tidak memiliki outliers.</a:t>
            </a:r>
            <a:endParaRPr b="0" i="0" sz="1800" u="none" cap="none" strike="noStrike">
              <a:solidFill>
                <a:schemeClr val="dk1"/>
              </a:solidFill>
              <a:latin typeface="Dosis"/>
              <a:ea typeface="Dosis"/>
              <a:cs typeface="Dosis"/>
              <a:sym typeface="Dosis"/>
            </a:endParaRPr>
          </a:p>
        </p:txBody>
      </p:sp>
      <p:pic>
        <p:nvPicPr>
          <p:cNvPr id="342" name="Google Shape;342;p35"/>
          <p:cNvPicPr preferRelativeResize="0"/>
          <p:nvPr/>
        </p:nvPicPr>
        <p:blipFill rotWithShape="1">
          <a:blip r:embed="rId4">
            <a:alphaModFix/>
          </a:blip>
          <a:srcRect b="0" l="0" r="0" t="0"/>
          <a:stretch/>
        </p:blipFill>
        <p:spPr>
          <a:xfrm>
            <a:off x="1313838" y="2491898"/>
            <a:ext cx="9176226" cy="3630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descr="A picture containing drawing&#10;&#10;Description automatically generated" id="347" name="Google Shape;347;p3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348" name="Google Shape;348;p36"/>
          <p:cNvSpPr txBox="1"/>
          <p:nvPr/>
        </p:nvSpPr>
        <p:spPr>
          <a:xfrm>
            <a:off x="964925" y="-57354"/>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Kasus ketika Handling Outlier dengan metode IQR</a:t>
            </a:r>
            <a:endParaRPr b="0" i="0" sz="2000" u="sng" cap="none" strike="noStrike">
              <a:solidFill>
                <a:schemeClr val="dk1"/>
              </a:solidFill>
              <a:latin typeface="Dosis"/>
              <a:ea typeface="Dosis"/>
              <a:cs typeface="Dosis"/>
              <a:sym typeface="Dosis"/>
            </a:endParaRPr>
          </a:p>
        </p:txBody>
      </p:sp>
      <p:sp>
        <p:nvSpPr>
          <p:cNvPr id="349" name="Google Shape;349;p36"/>
          <p:cNvSpPr txBox="1"/>
          <p:nvPr/>
        </p:nvSpPr>
        <p:spPr>
          <a:xfrm>
            <a:off x="1041725" y="5419125"/>
            <a:ext cx="10347900" cy="1231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Dosis"/>
                <a:ea typeface="Dosis"/>
                <a:cs typeface="Dosis"/>
                <a:sym typeface="Dosis"/>
              </a:rPr>
              <a:t>Jika kita menggunakan metode IQR, kemungkinan besar data yang hilang sangat banyak  (sangat ekstrim). Padahal jika dilihat dari boxplot, hampir semua feature yang memiliki outlier.  Dengan demikian, direkomendasikan melakukan z-score saja untuk handling outliers. selanjutnya dilakukan feature transformation untuk mengubah range value nya (tindakan ini juga mencegah adanya outlier yang terlalu ekstrim yang dapat mengacaukan pemodelan nantinya). </a:t>
            </a:r>
            <a:endParaRPr b="0" i="0" sz="1700" u="none" cap="none" strike="noStrike">
              <a:solidFill>
                <a:schemeClr val="dk1"/>
              </a:solidFill>
              <a:latin typeface="Dosis"/>
              <a:ea typeface="Dosis"/>
              <a:cs typeface="Dosis"/>
              <a:sym typeface="Dosis"/>
            </a:endParaRPr>
          </a:p>
        </p:txBody>
      </p:sp>
      <p:pic>
        <p:nvPicPr>
          <p:cNvPr id="350" name="Google Shape;350;p36"/>
          <p:cNvPicPr preferRelativeResize="0"/>
          <p:nvPr/>
        </p:nvPicPr>
        <p:blipFill rotWithShape="1">
          <a:blip r:embed="rId4">
            <a:alphaModFix/>
          </a:blip>
          <a:srcRect b="0" l="0" r="13590" t="0"/>
          <a:stretch/>
        </p:blipFill>
        <p:spPr>
          <a:xfrm>
            <a:off x="1041725" y="527650"/>
            <a:ext cx="6353300" cy="1947400"/>
          </a:xfrm>
          <a:prstGeom prst="rect">
            <a:avLst/>
          </a:prstGeom>
          <a:noFill/>
          <a:ln>
            <a:noFill/>
          </a:ln>
        </p:spPr>
      </p:pic>
      <p:pic>
        <p:nvPicPr>
          <p:cNvPr id="351" name="Google Shape;351;p36"/>
          <p:cNvPicPr preferRelativeResize="0"/>
          <p:nvPr/>
        </p:nvPicPr>
        <p:blipFill rotWithShape="1">
          <a:blip r:embed="rId5">
            <a:alphaModFix/>
          </a:blip>
          <a:srcRect b="0" l="0" r="0" t="0"/>
          <a:stretch/>
        </p:blipFill>
        <p:spPr>
          <a:xfrm>
            <a:off x="1041725" y="2475054"/>
            <a:ext cx="6353306" cy="1671196"/>
          </a:xfrm>
          <a:prstGeom prst="rect">
            <a:avLst/>
          </a:prstGeom>
          <a:noFill/>
          <a:ln>
            <a:noFill/>
          </a:ln>
        </p:spPr>
      </p:pic>
      <p:pic>
        <p:nvPicPr>
          <p:cNvPr id="352" name="Google Shape;352;p36"/>
          <p:cNvPicPr preferRelativeResize="0"/>
          <p:nvPr/>
        </p:nvPicPr>
        <p:blipFill rotWithShape="1">
          <a:blip r:embed="rId6">
            <a:alphaModFix/>
          </a:blip>
          <a:srcRect b="0" l="0" r="0" t="0"/>
          <a:stretch/>
        </p:blipFill>
        <p:spPr>
          <a:xfrm>
            <a:off x="1041725" y="4146250"/>
            <a:ext cx="7352399" cy="1108440"/>
          </a:xfrm>
          <a:prstGeom prst="rect">
            <a:avLst/>
          </a:prstGeom>
          <a:noFill/>
          <a:ln>
            <a:noFill/>
          </a:ln>
        </p:spPr>
      </p:pic>
      <p:sp>
        <p:nvSpPr>
          <p:cNvPr id="353" name="Google Shape;353;p36"/>
          <p:cNvSpPr txBox="1"/>
          <p:nvPr/>
        </p:nvSpPr>
        <p:spPr>
          <a:xfrm>
            <a:off x="8558200" y="3777200"/>
            <a:ext cx="3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a:ea typeface="Dosis"/>
              <a:cs typeface="Dosis"/>
              <a:sym typeface="Dosis"/>
            </a:endParaRPr>
          </a:p>
        </p:txBody>
      </p:sp>
      <p:sp>
        <p:nvSpPr>
          <p:cNvPr id="354" name="Google Shape;354;p36"/>
          <p:cNvSpPr/>
          <p:nvPr/>
        </p:nvSpPr>
        <p:spPr>
          <a:xfrm>
            <a:off x="8725300" y="1943583"/>
            <a:ext cx="3305100" cy="1751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Dosis"/>
                <a:ea typeface="Dosis"/>
                <a:cs typeface="Dosis"/>
                <a:sym typeface="Dosis"/>
              </a:rPr>
              <a:t>Data tersebut masih handling ourlier dari 2 feature. bagaiman jika 10? pasti outlier yang dihilangkan akan lebih banyak sehingga mengganggu keseimbangan data, maupun pemodelan. dari trial di atas, metode IQR terlalu ekstrim dalam metode outlier handling pada case ini. </a:t>
            </a:r>
            <a:endParaRPr b="0" i="0" sz="1400" u="none" cap="none" strike="noStrike">
              <a:solidFill>
                <a:schemeClr val="dk1"/>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descr="A picture containing drawing&#10;&#10;Description automatically generated" id="359" name="Google Shape;359;p3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360" name="Google Shape;360;p37"/>
          <p:cNvSpPr txBox="1"/>
          <p:nvPr/>
        </p:nvSpPr>
        <p:spPr>
          <a:xfrm>
            <a:off x="953235" y="352850"/>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D. Feature transformation [Normalization/Standardization]</a:t>
            </a:r>
            <a:endParaRPr b="0" i="0" sz="2000" u="sng" cap="none" strike="noStrike">
              <a:solidFill>
                <a:schemeClr val="dk1"/>
              </a:solidFill>
              <a:latin typeface="Dosis"/>
              <a:ea typeface="Dosis"/>
              <a:cs typeface="Dosis"/>
              <a:sym typeface="Dosis"/>
            </a:endParaRPr>
          </a:p>
        </p:txBody>
      </p:sp>
      <p:sp>
        <p:nvSpPr>
          <p:cNvPr id="361" name="Google Shape;361;p37"/>
          <p:cNvSpPr txBox="1"/>
          <p:nvPr/>
        </p:nvSpPr>
        <p:spPr>
          <a:xfrm>
            <a:off x="1059135" y="786571"/>
            <a:ext cx="10427100" cy="1417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60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Tenure dan WarehouseToHome, OrderAmountHikeFromlastYear, CouponUsed, OrderCount, DaySinceLastOrder,  dan NumberOfAddress  distandarisasi. Untuk MERUBAH bentuk sebaran data menjadi mendekati distribusi normal/mendekati, maka di lakukan standarisasi</a:t>
            </a:r>
            <a:endParaRPr b="0" i="0" sz="1800" u="none" cap="none" strike="noStrike">
              <a:solidFill>
                <a:schemeClr val="dk1"/>
              </a:solidFill>
              <a:latin typeface="Dosis"/>
              <a:ea typeface="Dosis"/>
              <a:cs typeface="Dosis"/>
              <a:sym typeface="Dosis"/>
            </a:endParaRPr>
          </a:p>
          <a:p>
            <a:pPr indent="-342900" lvl="0" marL="457200" marR="0" rtl="0" algn="l">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CashbackAmount, NumberOfDeviceRegistered dan HourSpendOnApp di normalisasi</a:t>
            </a:r>
            <a:endParaRPr b="0" i="0" sz="1800" u="none" cap="none" strike="noStrike">
              <a:solidFill>
                <a:schemeClr val="dk1"/>
              </a:solidFill>
              <a:latin typeface="Dosis"/>
              <a:ea typeface="Dosis"/>
              <a:cs typeface="Dosis"/>
              <a:sym typeface="Dosis"/>
            </a:endParaRPr>
          </a:p>
        </p:txBody>
      </p:sp>
      <p:pic>
        <p:nvPicPr>
          <p:cNvPr id="362" name="Google Shape;362;p37"/>
          <p:cNvPicPr preferRelativeResize="0"/>
          <p:nvPr/>
        </p:nvPicPr>
        <p:blipFill rotWithShape="1">
          <a:blip r:embed="rId4">
            <a:alphaModFix/>
          </a:blip>
          <a:srcRect b="0" l="0" r="0" t="0"/>
          <a:stretch/>
        </p:blipFill>
        <p:spPr>
          <a:xfrm>
            <a:off x="1513187" y="2551771"/>
            <a:ext cx="9165625" cy="38810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t/>
            </a:r>
            <a:endParaRPr/>
          </a:p>
        </p:txBody>
      </p:sp>
      <p:sp>
        <p:nvSpPr>
          <p:cNvPr id="368" name="Google Shape;368;p3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228600" lvl="0" marL="457200" rtl="0" algn="l">
              <a:lnSpc>
                <a:spcPct val="115000"/>
              </a:lnSpc>
              <a:spcBef>
                <a:spcPts val="0"/>
              </a:spcBef>
              <a:spcAft>
                <a:spcPts val="0"/>
              </a:spcAft>
              <a:buClr>
                <a:schemeClr val="dk1"/>
              </a:buClr>
              <a:buSzPts val="1900"/>
              <a:buFont typeface="Montserrat"/>
              <a:buNone/>
            </a:pPr>
            <a:r>
              <a:t/>
            </a:r>
            <a:endParaRPr/>
          </a:p>
        </p:txBody>
      </p:sp>
      <p:pic>
        <p:nvPicPr>
          <p:cNvPr id="369" name="Google Shape;369;p38"/>
          <p:cNvPicPr preferRelativeResize="0"/>
          <p:nvPr/>
        </p:nvPicPr>
        <p:blipFill rotWithShape="1">
          <a:blip r:embed="rId3">
            <a:alphaModFix/>
          </a:blip>
          <a:srcRect b="0" l="0" r="0" t="0"/>
          <a:stretch/>
        </p:blipFill>
        <p:spPr>
          <a:xfrm>
            <a:off x="2106337" y="825090"/>
            <a:ext cx="7168048" cy="4280023"/>
          </a:xfrm>
          <a:prstGeom prst="rect">
            <a:avLst/>
          </a:prstGeom>
          <a:noFill/>
          <a:ln>
            <a:noFill/>
          </a:ln>
        </p:spPr>
      </p:pic>
      <p:sp>
        <p:nvSpPr>
          <p:cNvPr id="370" name="Google Shape;370;p38"/>
          <p:cNvSpPr txBox="1"/>
          <p:nvPr/>
        </p:nvSpPr>
        <p:spPr>
          <a:xfrm>
            <a:off x="793960" y="5194996"/>
            <a:ext cx="10850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Feature Standarisasi digunakan dalam feature transformation (dibandingkan log transformation)  karena :</a:t>
            </a:r>
            <a:endParaRPr b="0" i="0" sz="1800" u="none" cap="none" strike="noStrike">
              <a:solidFill>
                <a:srgbClr val="000000"/>
              </a:solidFill>
              <a:latin typeface="Dosis"/>
              <a:ea typeface="Dosis"/>
              <a:cs typeface="Dosis"/>
              <a:sym typeface="Dosis"/>
            </a:endParaRPr>
          </a:p>
          <a:p>
            <a:pPr indent="-342900" lvl="0" marL="457200" marR="0" rtl="0" algn="l">
              <a:lnSpc>
                <a:spcPct val="100000"/>
              </a:lnSpc>
              <a:spcBef>
                <a:spcPts val="0"/>
              </a:spcBef>
              <a:spcAft>
                <a:spcPts val="0"/>
              </a:spcAft>
              <a:buClr>
                <a:srgbClr val="000000"/>
              </a:buClr>
              <a:buSzPts val="1800"/>
              <a:buFont typeface="Dosis"/>
              <a:buAutoNum type="arabicPeriod"/>
            </a:pPr>
            <a:r>
              <a:rPr b="0" i="0" lang="en-US" sz="1800" u="none" cap="none" strike="noStrike">
                <a:solidFill>
                  <a:srgbClr val="000000"/>
                </a:solidFill>
                <a:latin typeface="Dosis"/>
                <a:ea typeface="Dosis"/>
                <a:cs typeface="Dosis"/>
                <a:sym typeface="Dosis"/>
              </a:rPr>
              <a:t>Range ketika standarisasi tidak terlalu loose dan nilainya adalah real. tidak seperti log transformation yang memungkinkan nilainya NaN dan Infinity (karena value dari feature). jadi, log transformation tidak disarankan pada case ini. </a:t>
            </a:r>
            <a:endParaRPr b="0" i="0" sz="1800" u="none" cap="none" strike="noStrike">
              <a:solidFill>
                <a:srgbClr val="000000"/>
              </a:solidFill>
              <a:latin typeface="Dosis"/>
              <a:ea typeface="Dosis"/>
              <a:cs typeface="Dosis"/>
              <a:sym typeface="Dosi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A picture containing drawing&#10;&#10;Description automatically generated" id="375" name="Google Shape;375;p3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376" name="Google Shape;376;p39"/>
          <p:cNvSpPr txBox="1"/>
          <p:nvPr/>
        </p:nvSpPr>
        <p:spPr>
          <a:xfrm>
            <a:off x="717260" y="489451"/>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E. Feature encoding </a:t>
            </a:r>
            <a:endParaRPr b="0" i="0" sz="2000" u="sng" cap="none" strike="noStrike">
              <a:solidFill>
                <a:schemeClr val="dk1"/>
              </a:solidFill>
              <a:latin typeface="Dosis"/>
              <a:ea typeface="Dosis"/>
              <a:cs typeface="Dosis"/>
              <a:sym typeface="Dosis"/>
            </a:endParaRPr>
          </a:p>
        </p:txBody>
      </p:sp>
      <p:sp>
        <p:nvSpPr>
          <p:cNvPr id="377" name="Google Shape;377;p39"/>
          <p:cNvSpPr txBox="1"/>
          <p:nvPr/>
        </p:nvSpPr>
        <p:spPr>
          <a:xfrm>
            <a:off x="771285" y="1099372"/>
            <a:ext cx="6110700" cy="3832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Mengubah data yang ambigu ---&gt; satu definisi, dua entry.</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60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Di antaranya:</a:t>
            </a:r>
            <a:endParaRPr b="0" i="0" sz="2000" u="none" cap="none" strike="noStrike">
              <a:solidFill>
                <a:schemeClr val="dk1"/>
              </a:solidFill>
              <a:latin typeface="Dosis"/>
              <a:ea typeface="Dosis"/>
              <a:cs typeface="Dosis"/>
              <a:sym typeface="Dosis"/>
            </a:endParaRPr>
          </a:p>
          <a:p>
            <a:pPr indent="-355600" lvl="0" marL="457200" marR="0" rtl="0" algn="l">
              <a:lnSpc>
                <a:spcPct val="115000"/>
              </a:lnSpc>
              <a:spcBef>
                <a:spcPts val="60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phone dan mobile phone → phone dapat direplace menjadi mobile phone</a:t>
            </a:r>
            <a:endParaRPr b="0"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CC dan Credit Card  —&gt; CC dapat direplace menjadi credit card</a:t>
            </a:r>
            <a:endParaRPr b="0"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COD dan Cash on Delivery → COD dapat direplace menjadi Cash On Delivery</a:t>
            </a:r>
            <a:endParaRPr b="0"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mobile dan mobile phone → Mobile dapat direplace menjadi mobile phone</a:t>
            </a:r>
            <a:endParaRPr b="0" i="0" sz="2000" u="none" cap="none" strike="noStrike">
              <a:solidFill>
                <a:schemeClr val="dk1"/>
              </a:solidFill>
              <a:latin typeface="Dosis"/>
              <a:ea typeface="Dosis"/>
              <a:cs typeface="Dosis"/>
              <a:sym typeface="Dosis"/>
            </a:endParaRPr>
          </a:p>
        </p:txBody>
      </p:sp>
      <p:pic>
        <p:nvPicPr>
          <p:cNvPr id="378" name="Google Shape;378;p39"/>
          <p:cNvPicPr preferRelativeResize="0"/>
          <p:nvPr/>
        </p:nvPicPr>
        <p:blipFill rotWithShape="1">
          <a:blip r:embed="rId4">
            <a:alphaModFix/>
          </a:blip>
          <a:srcRect b="0" l="0" r="0" t="0"/>
          <a:stretch/>
        </p:blipFill>
        <p:spPr>
          <a:xfrm>
            <a:off x="7139525" y="621775"/>
            <a:ext cx="3420150" cy="56144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9"/>
          <p:cNvSpPr txBox="1"/>
          <p:nvPr>
            <p:ph type="title"/>
          </p:nvPr>
        </p:nvSpPr>
        <p:spPr>
          <a:xfrm>
            <a:off x="579208" y="126021"/>
            <a:ext cx="10108456" cy="763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Font typeface="Montserrat"/>
              <a:buNone/>
            </a:pPr>
            <a:r>
              <a:rPr lang="en-US" sz="3130">
                <a:solidFill>
                  <a:schemeClr val="dk1"/>
                </a:solidFill>
                <a:latin typeface="Arial"/>
                <a:ea typeface="Arial"/>
                <a:cs typeface="Arial"/>
                <a:sym typeface="Arial"/>
              </a:rPr>
              <a:t>Problem Statement</a:t>
            </a:r>
            <a:endParaRPr sz="3130"/>
          </a:p>
        </p:txBody>
      </p:sp>
      <p:sp>
        <p:nvSpPr>
          <p:cNvPr id="112" name="Google Shape;112;p9"/>
          <p:cNvSpPr txBox="1"/>
          <p:nvPr>
            <p:ph idx="1" type="body"/>
          </p:nvPr>
        </p:nvSpPr>
        <p:spPr>
          <a:xfrm>
            <a:off x="415650" y="889521"/>
            <a:ext cx="11360700" cy="5949000"/>
          </a:xfrm>
          <a:prstGeom prst="rect">
            <a:avLst/>
          </a:prstGeom>
          <a:noFill/>
          <a:ln>
            <a:noFill/>
          </a:ln>
        </p:spPr>
        <p:txBody>
          <a:bodyPr anchorCtr="0" anchor="t" bIns="121900" lIns="121900" spcFirstLastPara="1" rIns="121900" wrap="square" tIns="121900">
            <a:noAutofit/>
          </a:bodyPr>
          <a:lstStyle/>
          <a:p>
            <a:pPr indent="-336550" lvl="0" marL="457200" rtl="0" algn="just">
              <a:lnSpc>
                <a:spcPct val="115000"/>
              </a:lnSpc>
              <a:spcBef>
                <a:spcPts val="0"/>
              </a:spcBef>
              <a:spcAft>
                <a:spcPts val="0"/>
              </a:spcAft>
              <a:buClr>
                <a:schemeClr val="dk1"/>
              </a:buClr>
              <a:buSzPts val="1700"/>
              <a:buChar char="●"/>
            </a:pPr>
            <a:r>
              <a:rPr lang="en-US" sz="1700"/>
              <a:t>Avengers Team Menggunakan dataset </a:t>
            </a:r>
            <a:r>
              <a:rPr i="1" lang="en-US" sz="1700"/>
              <a:t>Churn Prediction </a:t>
            </a:r>
            <a:r>
              <a:rPr lang="en-US" sz="1700"/>
              <a:t>yang merupakan data yang dimiliki oleh perusahaan yang bergerak di bidang </a:t>
            </a:r>
            <a:r>
              <a:rPr i="1" lang="en-US" sz="1700"/>
              <a:t>E-commerce</a:t>
            </a:r>
            <a:r>
              <a:rPr lang="en-US" sz="1700"/>
              <a:t>. Data mencakup angka </a:t>
            </a:r>
            <a:r>
              <a:rPr i="1" lang="en-US" sz="1700"/>
              <a:t>customer</a:t>
            </a:r>
            <a:r>
              <a:rPr lang="en-US" sz="1700"/>
              <a:t> yang berhenti berlangganan (</a:t>
            </a:r>
            <a:r>
              <a:rPr i="1" lang="en-US" sz="1700"/>
              <a:t>customer churn</a:t>
            </a:r>
            <a:r>
              <a:rPr lang="en-US" sz="1700"/>
              <a:t>), lama berlangganan, kegiatan order, penggunaan </a:t>
            </a:r>
            <a:r>
              <a:rPr i="1" lang="en-US" sz="1700"/>
              <a:t>coupon </a:t>
            </a:r>
            <a:r>
              <a:rPr lang="en-US" sz="1700"/>
              <a:t>dan</a:t>
            </a:r>
            <a:r>
              <a:rPr i="1" lang="en-US" sz="1700"/>
              <a:t> cashback, complain</a:t>
            </a:r>
            <a:r>
              <a:rPr lang="en-US" sz="1700"/>
              <a:t>, dan lain-lain.</a:t>
            </a:r>
            <a:endParaRPr i="1" sz="1700"/>
          </a:p>
          <a:p>
            <a:pPr indent="-336550" lvl="0" marL="457200" rtl="0" algn="just">
              <a:lnSpc>
                <a:spcPct val="115000"/>
              </a:lnSpc>
              <a:spcBef>
                <a:spcPts val="0"/>
              </a:spcBef>
              <a:spcAft>
                <a:spcPts val="0"/>
              </a:spcAft>
              <a:buClr>
                <a:schemeClr val="dk1"/>
              </a:buClr>
              <a:buSzPts val="1700"/>
              <a:buChar char="●"/>
            </a:pPr>
            <a:r>
              <a:rPr lang="en-US" sz="1700"/>
              <a:t>Customer churn merupakan hal yang dihindari oleh perusahaan karena akan berakibat pada pengurangan pendapatan perusahaan. Apabila sudah terjadi churn, maka perusahaan harus mencari customer baru yang berdampak pada peningkatan operational </a:t>
            </a:r>
            <a:r>
              <a:rPr i="1" lang="en-US" sz="1700"/>
              <a:t>cost </a:t>
            </a:r>
            <a:r>
              <a:rPr lang="en-US" sz="1700"/>
              <a:t>(3-5 kali lebih besar daripada biaya operational untuk mempertahankan pelanggan).</a:t>
            </a:r>
            <a:endParaRPr sz="1700"/>
          </a:p>
          <a:p>
            <a:pPr indent="-336550" lvl="0" marL="457200" rtl="0" algn="just">
              <a:lnSpc>
                <a:spcPct val="115000"/>
              </a:lnSpc>
              <a:spcBef>
                <a:spcPts val="0"/>
              </a:spcBef>
              <a:spcAft>
                <a:spcPts val="0"/>
              </a:spcAft>
              <a:buSzPts val="1700"/>
              <a:buChar char="●"/>
            </a:pPr>
            <a:r>
              <a:rPr lang="en-US" sz="1700"/>
              <a:t>Salah satu cara mempertahankan customer yang sudah ada dapat disebut sebagai customer retention, adalah kegiatan dan tindakan yang dilakukan perusahaan untuk mengurangi customer defection. Keuntungannya dapat menghemat bujet dibandingkan mencari customer baru, karena perusahaan tak perlu lagi menarik, mengedukasi dan melakukan persuasi kembali. </a:t>
            </a:r>
            <a:endParaRPr sz="1700"/>
          </a:p>
          <a:p>
            <a:pPr indent="-336550" lvl="0" marL="457200" rtl="0" algn="just">
              <a:lnSpc>
                <a:spcPct val="115000"/>
              </a:lnSpc>
              <a:spcBef>
                <a:spcPts val="0"/>
              </a:spcBef>
              <a:spcAft>
                <a:spcPts val="0"/>
              </a:spcAft>
              <a:buSzPts val="1700"/>
              <a:buChar char="●"/>
            </a:pPr>
            <a:r>
              <a:rPr lang="en-US" sz="1700"/>
              <a:t>Dari dataset, diperoleh hasil perhitungan churn rate / conversion atau perbandingan antara customer yang churn dan total customer sebesar 16,84%.  Berdasarkan Lincoln Murphy, tingkat churn yang dapat diterima berada dalam kisaran 5 - 7% pertahun, tergantung pada apakah Anda mengukur pelanggan atau pendapatan. Semakin besar bisnis yang kita targetkan maka churn rate harus semakin kecil agar </a:t>
            </a:r>
            <a:r>
              <a:rPr i="1" lang="en-US" sz="1700"/>
              <a:t>growth rate </a:t>
            </a:r>
            <a:r>
              <a:rPr lang="en-US" sz="1700"/>
              <a:t>perusahaan semakin tinggi. Diharapkan dengan dataset ini, tim Avengers sebagai data scientist dapat membuat model prediktif untuk Customer Churn berdasrakan  perilaku customer </a:t>
            </a:r>
            <a:endParaRPr sz="1700"/>
          </a:p>
          <a:p>
            <a:pPr indent="-228600" lvl="0" marL="457200" rtl="0" algn="just">
              <a:lnSpc>
                <a:spcPct val="115000"/>
              </a:lnSpc>
              <a:spcBef>
                <a:spcPts val="0"/>
              </a:spcBef>
              <a:spcAft>
                <a:spcPts val="0"/>
              </a:spcAft>
              <a:buClr>
                <a:schemeClr val="dk1"/>
              </a:buClr>
              <a:buSzPts val="1900"/>
              <a:buFont typeface="Montserrat"/>
              <a:buNone/>
            </a:pPr>
            <a:r>
              <a:t/>
            </a:r>
            <a:endParaRPr i="1" sz="1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A picture containing drawing&#10;&#10;Description automatically generated" id="383" name="Google Shape;383;p40"/>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384" name="Google Shape;384;p40"/>
          <p:cNvSpPr txBox="1"/>
          <p:nvPr/>
        </p:nvSpPr>
        <p:spPr>
          <a:xfrm>
            <a:off x="746757" y="235147"/>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E. Feature encoding </a:t>
            </a:r>
            <a:endParaRPr b="0" i="0" sz="2000" u="sng" cap="none" strike="noStrike">
              <a:solidFill>
                <a:schemeClr val="dk1"/>
              </a:solidFill>
              <a:latin typeface="Dosis"/>
              <a:ea typeface="Dosis"/>
              <a:cs typeface="Dosis"/>
              <a:sym typeface="Dosis"/>
            </a:endParaRPr>
          </a:p>
        </p:txBody>
      </p:sp>
      <p:sp>
        <p:nvSpPr>
          <p:cNvPr id="385" name="Google Shape;385;p40"/>
          <p:cNvSpPr txBox="1"/>
          <p:nvPr/>
        </p:nvSpPr>
        <p:spPr>
          <a:xfrm>
            <a:off x="800782" y="651718"/>
            <a:ext cx="10274400" cy="127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Strategi encoding</a:t>
            </a:r>
            <a:endParaRPr b="0" i="0" sz="2000" u="none" cap="none" strike="noStrike">
              <a:solidFill>
                <a:schemeClr val="dk1"/>
              </a:solidFill>
              <a:latin typeface="Dosis"/>
              <a:ea typeface="Dosis"/>
              <a:cs typeface="Dosis"/>
              <a:sym typeface="Dosis"/>
            </a:endParaRPr>
          </a:p>
          <a:p>
            <a:pPr indent="-355600" lvl="0" marL="457200" marR="0" rtl="0" algn="l">
              <a:lnSpc>
                <a:spcPct val="115000"/>
              </a:lnSpc>
              <a:spcBef>
                <a:spcPts val="60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Gender : label encoding</a:t>
            </a:r>
            <a:endParaRPr b="0"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MaritalStatus, PreferredLoginDevice, PreferredPaymentMode, PreferedOrderCat : One Hot Encoding</a:t>
            </a:r>
            <a:endParaRPr b="0" i="0" sz="2000" u="none" cap="none" strike="noStrike">
              <a:solidFill>
                <a:schemeClr val="dk1"/>
              </a:solidFill>
              <a:latin typeface="Dosis"/>
              <a:ea typeface="Dosis"/>
              <a:cs typeface="Dosis"/>
              <a:sym typeface="Dosis"/>
            </a:endParaRPr>
          </a:p>
        </p:txBody>
      </p:sp>
      <p:pic>
        <p:nvPicPr>
          <p:cNvPr id="386" name="Google Shape;386;p40"/>
          <p:cNvPicPr preferRelativeResize="0"/>
          <p:nvPr/>
        </p:nvPicPr>
        <p:blipFill rotWithShape="1">
          <a:blip r:embed="rId4">
            <a:alphaModFix/>
          </a:blip>
          <a:srcRect b="0" l="0" r="0" t="0"/>
          <a:stretch/>
        </p:blipFill>
        <p:spPr>
          <a:xfrm>
            <a:off x="774882" y="2193356"/>
            <a:ext cx="7296150" cy="2038350"/>
          </a:xfrm>
          <a:prstGeom prst="rect">
            <a:avLst/>
          </a:prstGeom>
          <a:noFill/>
          <a:ln>
            <a:noFill/>
          </a:ln>
        </p:spPr>
      </p:pic>
      <p:pic>
        <p:nvPicPr>
          <p:cNvPr id="387" name="Google Shape;387;p40"/>
          <p:cNvPicPr preferRelativeResize="0"/>
          <p:nvPr/>
        </p:nvPicPr>
        <p:blipFill rotWithShape="1">
          <a:blip r:embed="rId5">
            <a:alphaModFix/>
          </a:blip>
          <a:srcRect b="0" l="0" r="0" t="0"/>
          <a:stretch/>
        </p:blipFill>
        <p:spPr>
          <a:xfrm>
            <a:off x="746757" y="4495943"/>
            <a:ext cx="3833250" cy="1514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A picture containing drawing&#10;&#10;Description automatically generated" id="392" name="Google Shape;392;p41"/>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393" name="Google Shape;393;p41"/>
          <p:cNvSpPr txBox="1"/>
          <p:nvPr/>
        </p:nvSpPr>
        <p:spPr>
          <a:xfrm>
            <a:off x="829500" y="377431"/>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F. Handle class imbalance</a:t>
            </a:r>
            <a:endParaRPr b="0" i="0" sz="2000" u="sng" cap="none" strike="noStrike">
              <a:solidFill>
                <a:schemeClr val="dk1"/>
              </a:solidFill>
              <a:latin typeface="Dosis"/>
              <a:ea typeface="Dosis"/>
              <a:cs typeface="Dosis"/>
              <a:sym typeface="Dosis"/>
            </a:endParaRPr>
          </a:p>
        </p:txBody>
      </p:sp>
      <p:pic>
        <p:nvPicPr>
          <p:cNvPr id="394" name="Google Shape;394;p41"/>
          <p:cNvPicPr preferRelativeResize="0"/>
          <p:nvPr/>
        </p:nvPicPr>
        <p:blipFill rotWithShape="1">
          <a:blip r:embed="rId4">
            <a:alphaModFix/>
          </a:blip>
          <a:srcRect b="0" l="0" r="0" t="0"/>
          <a:stretch/>
        </p:blipFill>
        <p:spPr>
          <a:xfrm>
            <a:off x="829500" y="1054727"/>
            <a:ext cx="9953165" cy="3502831"/>
          </a:xfrm>
          <a:prstGeom prst="rect">
            <a:avLst/>
          </a:prstGeom>
          <a:noFill/>
          <a:ln>
            <a:noFill/>
          </a:ln>
        </p:spPr>
      </p:pic>
      <p:sp>
        <p:nvSpPr>
          <p:cNvPr id="395" name="Google Shape;395;p41"/>
          <p:cNvSpPr txBox="1"/>
          <p:nvPr/>
        </p:nvSpPr>
        <p:spPr>
          <a:xfrm>
            <a:off x="914401" y="4768645"/>
            <a:ext cx="4699818" cy="307777"/>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12121"/>
                </a:solidFill>
                <a:latin typeface="Roboto"/>
                <a:ea typeface="Roboto"/>
                <a:cs typeface="Roboto"/>
                <a:sym typeface="Roboto"/>
              </a:rPr>
              <a:t>HANDLING IMBALANCE ADA PADA SAAT PEMODELAN</a:t>
            </a:r>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descr="A picture containing drawing&#10;&#10;Description automatically generated" id="400" name="Google Shape;400;p42"/>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01" name="Google Shape;401;p42"/>
          <p:cNvSpPr txBox="1"/>
          <p:nvPr/>
        </p:nvSpPr>
        <p:spPr>
          <a:xfrm>
            <a:off x="964925" y="692913"/>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A. Feature selection</a:t>
            </a:r>
            <a:endParaRPr b="0" i="0" sz="2000" u="sng" cap="none" strike="noStrike">
              <a:solidFill>
                <a:schemeClr val="dk1"/>
              </a:solidFill>
              <a:latin typeface="Dosis"/>
              <a:ea typeface="Dosis"/>
              <a:cs typeface="Dosis"/>
              <a:sym typeface="Dosis"/>
            </a:endParaRPr>
          </a:p>
          <a:p>
            <a:pPr indent="-355600" lvl="0" marL="571500" marR="0" rtl="0" algn="l">
              <a:lnSpc>
                <a:spcPct val="100000"/>
              </a:lnSpc>
              <a:spcBef>
                <a:spcPts val="0"/>
              </a:spcBef>
              <a:spcAft>
                <a:spcPts val="0"/>
              </a:spcAft>
              <a:buClr>
                <a:schemeClr val="dk1"/>
              </a:buClr>
              <a:buSzPts val="2000"/>
              <a:buFont typeface="Dosis"/>
              <a:buAutoNum type="arabicPeriod"/>
            </a:pPr>
            <a:r>
              <a:rPr b="0" i="0" lang="en-US" sz="2000" u="none" cap="none" strike="noStrike">
                <a:solidFill>
                  <a:schemeClr val="dk1"/>
                </a:solidFill>
                <a:latin typeface="Dosis"/>
                <a:ea typeface="Dosis"/>
                <a:cs typeface="Dosis"/>
                <a:sym typeface="Dosis"/>
              </a:rPr>
              <a:t>Drop Kolom yang outdated</a:t>
            </a:r>
            <a:endParaRPr b="0" i="0" sz="2000" u="none" cap="none" strike="noStrike">
              <a:solidFill>
                <a:schemeClr val="dk1"/>
              </a:solidFill>
              <a:latin typeface="Dosis"/>
              <a:ea typeface="Dosis"/>
              <a:cs typeface="Dosis"/>
              <a:sym typeface="Dosis"/>
            </a:endParaRPr>
          </a:p>
        </p:txBody>
      </p:sp>
      <p:sp>
        <p:nvSpPr>
          <p:cNvPr id="402" name="Google Shape;402;p42"/>
          <p:cNvSpPr txBox="1"/>
          <p:nvPr/>
        </p:nvSpPr>
        <p:spPr>
          <a:xfrm>
            <a:off x="747252" y="101745"/>
            <a:ext cx="9928023" cy="599483"/>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3000"/>
              </a:lnSpc>
              <a:spcBef>
                <a:spcPts val="0"/>
              </a:spcBef>
              <a:spcAft>
                <a:spcPts val="0"/>
              </a:spcAft>
              <a:buClr>
                <a:srgbClr val="000000"/>
              </a:buClr>
              <a:buSzPts val="3200"/>
              <a:buFont typeface="Arial"/>
              <a:buNone/>
            </a:pPr>
            <a:r>
              <a:rPr b="1" i="0" lang="en-US" sz="3200" u="none" cap="none" strike="noStrike">
                <a:solidFill>
                  <a:schemeClr val="dk1"/>
                </a:solidFill>
                <a:latin typeface="Montserrat"/>
                <a:ea typeface="Montserrat"/>
                <a:cs typeface="Montserrat"/>
                <a:sym typeface="Montserrat"/>
              </a:rPr>
              <a:t>Feature Engineering</a:t>
            </a:r>
            <a:endParaRPr b="1" i="0" sz="3200" u="none" cap="none" strike="noStrike">
              <a:solidFill>
                <a:schemeClr val="dk1"/>
              </a:solidFill>
              <a:latin typeface="Montserrat"/>
              <a:ea typeface="Montserrat"/>
              <a:cs typeface="Montserrat"/>
              <a:sym typeface="Montserrat"/>
            </a:endParaRPr>
          </a:p>
        </p:txBody>
      </p:sp>
      <p:pic>
        <p:nvPicPr>
          <p:cNvPr id="403" name="Google Shape;403;p42"/>
          <p:cNvPicPr preferRelativeResize="0"/>
          <p:nvPr/>
        </p:nvPicPr>
        <p:blipFill>
          <a:blip r:embed="rId4">
            <a:alphaModFix/>
          </a:blip>
          <a:stretch>
            <a:fillRect/>
          </a:stretch>
        </p:blipFill>
        <p:spPr>
          <a:xfrm>
            <a:off x="775000" y="1419638"/>
            <a:ext cx="10477500" cy="762000"/>
          </a:xfrm>
          <a:prstGeom prst="rect">
            <a:avLst/>
          </a:prstGeom>
          <a:noFill/>
          <a:ln>
            <a:noFill/>
          </a:ln>
        </p:spPr>
      </p:pic>
      <p:pic>
        <p:nvPicPr>
          <p:cNvPr id="404" name="Google Shape;404;p42"/>
          <p:cNvPicPr preferRelativeResize="0"/>
          <p:nvPr/>
        </p:nvPicPr>
        <p:blipFill>
          <a:blip r:embed="rId5">
            <a:alphaModFix/>
          </a:blip>
          <a:stretch>
            <a:fillRect/>
          </a:stretch>
        </p:blipFill>
        <p:spPr>
          <a:xfrm>
            <a:off x="673588" y="3476763"/>
            <a:ext cx="11115675" cy="2581275"/>
          </a:xfrm>
          <a:prstGeom prst="rect">
            <a:avLst/>
          </a:prstGeom>
          <a:noFill/>
          <a:ln>
            <a:noFill/>
          </a:ln>
        </p:spPr>
      </p:pic>
      <p:sp>
        <p:nvSpPr>
          <p:cNvPr id="405" name="Google Shape;405;p42"/>
          <p:cNvSpPr txBox="1"/>
          <p:nvPr/>
        </p:nvSpPr>
        <p:spPr>
          <a:xfrm>
            <a:off x="747250" y="2900067"/>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2. Drop Feature yang tidak potensial</a:t>
            </a:r>
            <a:endParaRPr b="0" i="0"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descr="A picture containing drawing&#10;&#10;Description automatically generated" id="410" name="Google Shape;410;g1424e69e037_0_1"/>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11" name="Google Shape;411;g1424e69e037_0_1"/>
          <p:cNvSpPr txBox="1"/>
          <p:nvPr/>
        </p:nvSpPr>
        <p:spPr>
          <a:xfrm>
            <a:off x="964925" y="692913"/>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A. Feature selection</a:t>
            </a:r>
            <a:endParaRPr b="0" i="0" sz="2000" u="none" cap="none" strike="noStrike">
              <a:solidFill>
                <a:schemeClr val="dk1"/>
              </a:solidFill>
              <a:latin typeface="Dosis"/>
              <a:ea typeface="Dosis"/>
              <a:cs typeface="Dosis"/>
              <a:sym typeface="Dosis"/>
            </a:endParaRPr>
          </a:p>
        </p:txBody>
      </p:sp>
      <p:sp>
        <p:nvSpPr>
          <p:cNvPr id="412" name="Google Shape;412;g1424e69e037_0_1"/>
          <p:cNvSpPr txBox="1"/>
          <p:nvPr/>
        </p:nvSpPr>
        <p:spPr>
          <a:xfrm>
            <a:off x="747252" y="101745"/>
            <a:ext cx="9927900" cy="5850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3000"/>
              </a:lnSpc>
              <a:spcBef>
                <a:spcPts val="0"/>
              </a:spcBef>
              <a:spcAft>
                <a:spcPts val="0"/>
              </a:spcAft>
              <a:buClr>
                <a:srgbClr val="000000"/>
              </a:buClr>
              <a:buSzPts val="3200"/>
              <a:buFont typeface="Arial"/>
              <a:buNone/>
            </a:pPr>
            <a:r>
              <a:rPr b="1" i="0" lang="en-US" sz="3200" u="none" cap="none" strike="noStrike">
                <a:solidFill>
                  <a:schemeClr val="dk1"/>
                </a:solidFill>
                <a:latin typeface="Montserrat"/>
                <a:ea typeface="Montserrat"/>
                <a:cs typeface="Montserrat"/>
                <a:sym typeface="Montserrat"/>
              </a:rPr>
              <a:t>Feature Engineering</a:t>
            </a:r>
            <a:endParaRPr b="1" i="0" sz="3200" u="none" cap="none" strike="noStrike">
              <a:solidFill>
                <a:schemeClr val="dk1"/>
              </a:solidFill>
              <a:latin typeface="Montserrat"/>
              <a:ea typeface="Montserrat"/>
              <a:cs typeface="Montserrat"/>
              <a:sym typeface="Montserrat"/>
            </a:endParaRPr>
          </a:p>
        </p:txBody>
      </p:sp>
      <p:sp>
        <p:nvSpPr>
          <p:cNvPr id="413" name="Google Shape;413;g1424e69e037_0_1"/>
          <p:cNvSpPr/>
          <p:nvPr/>
        </p:nvSpPr>
        <p:spPr>
          <a:xfrm>
            <a:off x="6464350" y="1596200"/>
            <a:ext cx="2978700" cy="118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500" u="none" cap="none" strike="noStrike">
                <a:solidFill>
                  <a:srgbClr val="000000"/>
                </a:solidFill>
                <a:latin typeface="Dosis"/>
                <a:ea typeface="Dosis"/>
                <a:cs typeface="Dosis"/>
                <a:sym typeface="Dosis"/>
              </a:rPr>
              <a:t>setelah melakukan drop outdated column </a:t>
            </a:r>
            <a:r>
              <a:rPr lang="en-US" sz="1500">
                <a:solidFill>
                  <a:schemeClr val="dk1"/>
                </a:solidFill>
                <a:latin typeface="Dosis"/>
                <a:ea typeface="Dosis"/>
                <a:cs typeface="Dosis"/>
                <a:sym typeface="Dosis"/>
              </a:rPr>
              <a:t>dan menghapus beberapa fitur yang tidak terlalu potensial</a:t>
            </a:r>
            <a:r>
              <a:rPr lang="en-US" sz="1500">
                <a:latin typeface="Dosis"/>
                <a:ea typeface="Dosis"/>
                <a:cs typeface="Dosis"/>
                <a:sym typeface="Dosis"/>
              </a:rPr>
              <a:t> terdapat 23 kolom/fitur yang bisa kita gunakan</a:t>
            </a:r>
            <a:endParaRPr i="0" sz="1500" u="none" cap="none" strike="noStrike">
              <a:solidFill>
                <a:srgbClr val="000000"/>
              </a:solidFill>
              <a:latin typeface="Dosis"/>
              <a:ea typeface="Dosis"/>
              <a:cs typeface="Dosis"/>
              <a:sym typeface="Dosis"/>
            </a:endParaRPr>
          </a:p>
        </p:txBody>
      </p:sp>
      <p:sp>
        <p:nvSpPr>
          <p:cNvPr id="414" name="Google Shape;414;g1424e69e037_0_1"/>
          <p:cNvSpPr/>
          <p:nvPr/>
        </p:nvSpPr>
        <p:spPr>
          <a:xfrm>
            <a:off x="5572000" y="1860600"/>
            <a:ext cx="694200" cy="30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5" name="Google Shape;415;g1424e69e037_0_1"/>
          <p:cNvPicPr preferRelativeResize="0"/>
          <p:nvPr/>
        </p:nvPicPr>
        <p:blipFill>
          <a:blip r:embed="rId4">
            <a:alphaModFix/>
          </a:blip>
          <a:stretch>
            <a:fillRect/>
          </a:stretch>
        </p:blipFill>
        <p:spPr>
          <a:xfrm>
            <a:off x="747250" y="1277923"/>
            <a:ext cx="4938575" cy="4923750"/>
          </a:xfrm>
          <a:prstGeom prst="rect">
            <a:avLst/>
          </a:prstGeom>
          <a:noFill/>
          <a:ln>
            <a:noFill/>
          </a:ln>
        </p:spPr>
      </p:pic>
      <p:sp>
        <p:nvSpPr>
          <p:cNvPr id="416" name="Google Shape;416;g1424e69e037_0_1"/>
          <p:cNvSpPr/>
          <p:nvPr/>
        </p:nvSpPr>
        <p:spPr>
          <a:xfrm>
            <a:off x="6449950" y="3344350"/>
            <a:ext cx="3007500" cy="144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Dosis"/>
                <a:ea typeface="Dosis"/>
                <a:cs typeface="Dosis"/>
                <a:sym typeface="Dosis"/>
              </a:rPr>
              <a:t> Note : </a:t>
            </a:r>
            <a:endParaRPr b="0" i="0" sz="15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Dosis"/>
                <a:ea typeface="Dosis"/>
                <a:cs typeface="Dosis"/>
                <a:sym typeface="Dosis"/>
              </a:rPr>
              <a:t>Jika feature ini terlalu berat untuk proses modelling, akan dilakukan kembali evaluasi untuk mereduksi feature tersebut. </a:t>
            </a:r>
            <a:endParaRPr b="0" i="0" sz="15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descr="A picture containing drawing&#10;&#10;Description automatically generated" id="421" name="Google Shape;421;p44"/>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22" name="Google Shape;422;p44"/>
          <p:cNvSpPr txBox="1"/>
          <p:nvPr/>
        </p:nvSpPr>
        <p:spPr>
          <a:xfrm>
            <a:off x="773825" y="613354"/>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B. Feature extraction </a:t>
            </a:r>
            <a:endParaRPr b="0" i="0" sz="2000" u="sng" cap="none" strike="noStrike">
              <a:solidFill>
                <a:schemeClr val="dk1"/>
              </a:solidFill>
              <a:latin typeface="Dosis"/>
              <a:ea typeface="Dosis"/>
              <a:cs typeface="Dosis"/>
              <a:sym typeface="Dosis"/>
            </a:endParaRPr>
          </a:p>
        </p:txBody>
      </p:sp>
      <p:sp>
        <p:nvSpPr>
          <p:cNvPr id="423" name="Google Shape;423;p44"/>
          <p:cNvSpPr txBox="1"/>
          <p:nvPr/>
        </p:nvSpPr>
        <p:spPr>
          <a:xfrm>
            <a:off x="820950" y="1161300"/>
            <a:ext cx="1001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US" sz="1800">
                <a:solidFill>
                  <a:schemeClr val="accent2"/>
                </a:solidFill>
                <a:highlight>
                  <a:srgbClr val="FFFFFF"/>
                </a:highlight>
                <a:latin typeface="Dosis"/>
                <a:ea typeface="Dosis"/>
                <a:cs typeface="Dosis"/>
                <a:sym typeface="Dosis"/>
              </a:rPr>
              <a:t>Dibuat segmentasi customer berdasarkan order count. Jika jumlah ordernya 2-3, dikategorikan sebagai Bronze, Jika order nya sebanyak 4-8 dikategorikan sebagai silver dan lebih dari 8 dikategorikan sebagai Gold.</a:t>
            </a:r>
            <a:endParaRPr i="0" sz="1800" u="none" cap="none" strike="noStrike">
              <a:solidFill>
                <a:srgbClr val="000000"/>
              </a:solidFill>
              <a:latin typeface="Dosis"/>
              <a:ea typeface="Dosis"/>
              <a:cs typeface="Dosis"/>
              <a:sym typeface="Dosis"/>
            </a:endParaRPr>
          </a:p>
        </p:txBody>
      </p:sp>
      <p:pic>
        <p:nvPicPr>
          <p:cNvPr id="424" name="Google Shape;424;p44"/>
          <p:cNvPicPr preferRelativeResize="0"/>
          <p:nvPr/>
        </p:nvPicPr>
        <p:blipFill>
          <a:blip r:embed="rId4">
            <a:alphaModFix/>
          </a:blip>
          <a:stretch>
            <a:fillRect/>
          </a:stretch>
        </p:blipFill>
        <p:spPr>
          <a:xfrm>
            <a:off x="968300" y="2092788"/>
            <a:ext cx="5019075" cy="2450625"/>
          </a:xfrm>
          <a:prstGeom prst="rect">
            <a:avLst/>
          </a:prstGeom>
          <a:noFill/>
          <a:ln>
            <a:noFill/>
          </a:ln>
        </p:spPr>
      </p:pic>
      <p:pic>
        <p:nvPicPr>
          <p:cNvPr id="425" name="Google Shape;425;p44"/>
          <p:cNvPicPr preferRelativeResize="0"/>
          <p:nvPr/>
        </p:nvPicPr>
        <p:blipFill>
          <a:blip r:embed="rId5">
            <a:alphaModFix/>
          </a:blip>
          <a:stretch>
            <a:fillRect/>
          </a:stretch>
        </p:blipFill>
        <p:spPr>
          <a:xfrm>
            <a:off x="889100" y="4736000"/>
            <a:ext cx="7791450" cy="1819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424e69e037_0_27"/>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t/>
            </a:r>
            <a:endParaRPr/>
          </a:p>
        </p:txBody>
      </p:sp>
      <p:sp>
        <p:nvSpPr>
          <p:cNvPr id="432" name="Google Shape;432;g1424e69e037_0_27"/>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433" name="Google Shape;433;g1424e69e037_0_27"/>
          <p:cNvPicPr preferRelativeResize="0"/>
          <p:nvPr/>
        </p:nvPicPr>
        <p:blipFill>
          <a:blip r:embed="rId3">
            <a:alphaModFix/>
          </a:blip>
          <a:stretch>
            <a:fillRect/>
          </a:stretch>
        </p:blipFill>
        <p:spPr>
          <a:xfrm>
            <a:off x="932550" y="767650"/>
            <a:ext cx="8845449" cy="1439950"/>
          </a:xfrm>
          <a:prstGeom prst="rect">
            <a:avLst/>
          </a:prstGeom>
          <a:noFill/>
          <a:ln>
            <a:noFill/>
          </a:ln>
        </p:spPr>
      </p:pic>
      <p:sp>
        <p:nvSpPr>
          <p:cNvPr id="434" name="Google Shape;434;g1424e69e037_0_27"/>
          <p:cNvSpPr/>
          <p:nvPr/>
        </p:nvSpPr>
        <p:spPr>
          <a:xfrm>
            <a:off x="932550" y="2647850"/>
            <a:ext cx="6166500" cy="18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US" sz="2000">
                <a:solidFill>
                  <a:schemeClr val="dk1"/>
                </a:solidFill>
                <a:latin typeface="Dosis"/>
                <a:ea typeface="Dosis"/>
                <a:cs typeface="Dosis"/>
                <a:sym typeface="Dosis"/>
              </a:rPr>
              <a:t>Feature </a:t>
            </a:r>
            <a:r>
              <a:rPr lang="en-US" sz="1050">
                <a:solidFill>
                  <a:srgbClr val="008000"/>
                </a:solidFill>
                <a:highlight>
                  <a:srgbClr val="FFFFFE"/>
                </a:highlight>
                <a:latin typeface="Courier New"/>
                <a:ea typeface="Courier New"/>
                <a:cs typeface="Courier New"/>
                <a:sym typeface="Courier New"/>
              </a:rPr>
              <a:t>CustomerCategory</a:t>
            </a:r>
            <a:endParaRPr sz="1050">
              <a:solidFill>
                <a:srgbClr val="008000"/>
              </a:solidFill>
              <a:highlight>
                <a:srgbClr val="FFFFF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rPr lang="en-US" sz="2000">
                <a:solidFill>
                  <a:schemeClr val="dk1"/>
                </a:solidFill>
                <a:latin typeface="Dosis"/>
                <a:ea typeface="Dosis"/>
                <a:cs typeface="Dosis"/>
                <a:sym typeface="Dosis"/>
              </a:rPr>
              <a:t>memiliki korelasi sebesar -0.03</a:t>
            </a:r>
            <a:endParaRPr sz="20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500"/>
              <a:buFont typeface="Arial"/>
              <a:buNone/>
            </a:pPr>
            <a:r>
              <a:rPr lang="en-US" sz="2000">
                <a:solidFill>
                  <a:schemeClr val="dk1"/>
                </a:solidFill>
                <a:latin typeface="Dosis"/>
                <a:ea typeface="Dosis"/>
                <a:cs typeface="Dosis"/>
                <a:sym typeface="Dosis"/>
              </a:rPr>
              <a:t>korelasinya terlalu kecil </a:t>
            </a:r>
            <a:r>
              <a:rPr b="0" i="0" lang="en-US" sz="2000" u="none" cap="none" strike="noStrike">
                <a:solidFill>
                  <a:schemeClr val="dk1"/>
                </a:solidFill>
                <a:latin typeface="Dosis"/>
                <a:ea typeface="Dosis"/>
                <a:cs typeface="Dosis"/>
                <a:sym typeface="Dosis"/>
              </a:rPr>
              <a:t>untuk proses modelling, akan dilakukan kembali evaluasi untuk mereduksi/menambah f</a:t>
            </a:r>
            <a:r>
              <a:rPr lang="en-US" sz="2000">
                <a:solidFill>
                  <a:schemeClr val="dk1"/>
                </a:solidFill>
                <a:latin typeface="Dosis"/>
                <a:ea typeface="Dosis"/>
                <a:cs typeface="Dosis"/>
                <a:sym typeface="Dosis"/>
              </a:rPr>
              <a:t>eature lain</a:t>
            </a:r>
            <a:r>
              <a:rPr b="0" i="0" lang="en-US" sz="2000" u="none" cap="none" strike="noStrike">
                <a:solidFill>
                  <a:schemeClr val="dk1"/>
                </a:solidFill>
                <a:latin typeface="Dosis"/>
                <a:ea typeface="Dosis"/>
                <a:cs typeface="Dosis"/>
                <a:sym typeface="Dosis"/>
              </a:rPr>
              <a:t>.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descr="A picture containing drawing&#10;&#10;Description automatically generated" id="439" name="Google Shape;439;p4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40" name="Google Shape;440;p45"/>
          <p:cNvSpPr txBox="1"/>
          <p:nvPr/>
        </p:nvSpPr>
        <p:spPr>
          <a:xfrm>
            <a:off x="860250" y="625575"/>
            <a:ext cx="10485900" cy="63261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Dosis"/>
              <a:buChar char="●"/>
            </a:pPr>
            <a:r>
              <a:rPr b="0" i="0" lang="en-US" sz="1900" u="none" cap="none" strike="noStrike">
                <a:solidFill>
                  <a:srgbClr val="000000"/>
                </a:solidFill>
                <a:latin typeface="Dosis"/>
                <a:ea typeface="Dosis"/>
                <a:cs typeface="Dosis"/>
                <a:sym typeface="Dosis"/>
              </a:rPr>
              <a:t>membuat suka-tidak suka dari satisfaction score, sangat tidak puas - tidak puas - cukup puas - puas -sangat puas</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Char char="●"/>
            </a:pPr>
            <a:r>
              <a:rPr b="0" i="0" lang="en-US" sz="1900" u="none" cap="none" strike="noStrike">
                <a:solidFill>
                  <a:srgbClr val="000000"/>
                </a:solidFill>
                <a:latin typeface="Dosis"/>
                <a:ea typeface="Dosis"/>
                <a:cs typeface="Dosis"/>
                <a:sym typeface="Dosis"/>
              </a:rPr>
              <a:t> Penghasilan → dapat digunakan untuk melihat apakah besar penghasilan yang dimiliki seorang customer berpengaruh terhadap kemampuan beli customer tersebut atau tidak.</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Char char="●"/>
            </a:pPr>
            <a:r>
              <a:rPr b="0" i="0" lang="en-US" sz="1900" u="none" cap="none" strike="noStrike">
                <a:solidFill>
                  <a:srgbClr val="000000"/>
                </a:solidFill>
                <a:latin typeface="Dosis"/>
                <a:ea typeface="Dosis"/>
                <a:cs typeface="Dosis"/>
                <a:sym typeface="Dosis"/>
              </a:rPr>
              <a:t> Umur → Data umur customer dapat digunakan dalam pengelompokan customer dan melihat kecenderungan ketertarikan produk dalam setiap kelompok, yang kemudian dapat digunakan untuk melakukan promosi terhadap produk-produk yang mungkin disukai oleh kelompok usia tertentu.</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Char char="●"/>
            </a:pPr>
            <a:r>
              <a:rPr b="0" i="0" lang="en-US" sz="1900" u="none" cap="none" strike="noStrike">
                <a:solidFill>
                  <a:srgbClr val="000000"/>
                </a:solidFill>
                <a:latin typeface="Dosis"/>
                <a:ea typeface="Dosis"/>
                <a:cs typeface="Dosis"/>
                <a:sym typeface="Dosis"/>
              </a:rPr>
              <a:t> Total Charges → Dengan mengetahui jumlah pengeluaran seorang customer di e-commerce, dapat diprediksi seberapa loyal customer tersebut.</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Char char="●"/>
            </a:pPr>
            <a:r>
              <a:rPr b="0" i="0" lang="en-US" sz="1900" u="none" cap="none" strike="noStrike">
                <a:solidFill>
                  <a:srgbClr val="000000"/>
                </a:solidFill>
                <a:latin typeface="Dosis"/>
                <a:ea typeface="Dosis"/>
                <a:cs typeface="Dosis"/>
                <a:sym typeface="Dosis"/>
              </a:rPr>
              <a:t> Total transaction/spend → Informasi ini bermanfaat dalam memprediksi seberapa sering seorang customer melakukan transaksi.</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Char char="●"/>
            </a:pPr>
            <a:r>
              <a:rPr b="0" i="0" lang="en-US" sz="1900" u="none" cap="none" strike="noStrike">
                <a:solidFill>
                  <a:srgbClr val="000000"/>
                </a:solidFill>
                <a:latin typeface="Dosis"/>
                <a:ea typeface="Dosis"/>
                <a:cs typeface="Dosis"/>
                <a:sym typeface="Dosis"/>
              </a:rPr>
              <a:t> Profesi → Data mengenai profesi yang dimiliki seorang customer dapat digunakan untuk membuat pengklasifikasian, profesi apa lebih banyak melakukan pembelian kategori produk apa.</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Char char="●"/>
            </a:pPr>
            <a:r>
              <a:rPr b="0" i="0" lang="en-US" sz="1900" u="none" cap="none" strike="noStrike">
                <a:solidFill>
                  <a:srgbClr val="000000"/>
                </a:solidFill>
                <a:latin typeface="Dosis"/>
                <a:ea typeface="Dosis"/>
                <a:cs typeface="Dosis"/>
                <a:sym typeface="Dosis"/>
              </a:rPr>
              <a:t> Ongkos kirim → Besar biaya pengiriman yang dibebankan kepada customer, juga dapat digunakan untuk memprediksi seberapa loyal seorang customer.</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Char char="●"/>
            </a:pPr>
            <a:r>
              <a:rPr b="0" i="0" lang="en-US" sz="1900" u="none" cap="none" strike="noStrike">
                <a:solidFill>
                  <a:srgbClr val="000000"/>
                </a:solidFill>
                <a:latin typeface="Dosis"/>
                <a:ea typeface="Dosis"/>
                <a:cs typeface="Dosis"/>
                <a:sym typeface="Dosis"/>
              </a:rPr>
              <a:t>Transaction Time/waktu transaksi → Informasi mengenai waktu transaksi ini dapat digunakan dalam memperkirakan waktu yang tepat ketika hendak melakukan promosi, sehingga promosi yang dilakukan dapat menjangkau lebih banyak customer.</a:t>
            </a:r>
            <a:endParaRPr b="0" i="0" sz="19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Dengan tambahan feature-feature di atas, kami berpendapat bahwa model machine learning yang dibuat akan semakin efektif dan tepat sasaran.</a:t>
            </a:r>
            <a:endParaRPr b="0" i="0" sz="1900" u="none" cap="none" strike="noStrike">
              <a:solidFill>
                <a:srgbClr val="000000"/>
              </a:solidFill>
              <a:latin typeface="Dosis"/>
              <a:ea typeface="Dosis"/>
              <a:cs typeface="Dosis"/>
              <a:sym typeface="Dosis"/>
            </a:endParaRPr>
          </a:p>
        </p:txBody>
      </p:sp>
      <p:sp>
        <p:nvSpPr>
          <p:cNvPr id="441" name="Google Shape;441;p45"/>
          <p:cNvSpPr txBox="1"/>
          <p:nvPr/>
        </p:nvSpPr>
        <p:spPr>
          <a:xfrm>
            <a:off x="813125" y="186529"/>
            <a:ext cx="10533000" cy="585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sng" cap="none" strike="noStrike">
                <a:solidFill>
                  <a:schemeClr val="dk1"/>
                </a:solidFill>
                <a:latin typeface="Dosis"/>
                <a:ea typeface="Dosis"/>
                <a:cs typeface="Dosis"/>
                <a:sym typeface="Dosis"/>
              </a:rPr>
              <a:t>Penjelasan feature tambahan:</a:t>
            </a:r>
            <a:endParaRPr b="0" i="0" sz="2000" u="sng"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A picture containing drawing&#10;&#10;Description automatically generated" id="446" name="Google Shape;446;p46"/>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447" name="Google Shape;447;p46"/>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None/>
            </a:pPr>
            <a:r>
              <a:rPr lang="en-US"/>
              <a:t>Modeling: Classification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7"/>
          <p:cNvSpPr txBox="1"/>
          <p:nvPr/>
        </p:nvSpPr>
        <p:spPr>
          <a:xfrm>
            <a:off x="8655675" y="1398075"/>
            <a:ext cx="3329100" cy="369300"/>
          </a:xfrm>
          <a:prstGeom prst="rect">
            <a:avLst/>
          </a:prstGeom>
          <a:noFill/>
          <a:ln>
            <a:noFill/>
          </a:ln>
        </p:spPr>
        <p:txBody>
          <a:bodyPr anchorCtr="0" anchor="t" bIns="45700" lIns="91425" spcFirstLastPara="1" rIns="91425" wrap="square" tIns="45700">
            <a:spAutoFit/>
          </a:bodyPr>
          <a:lstStyle/>
          <a:p>
            <a:pPr indent="-228600" lvl="0" marL="457200" marR="0" rtl="0" algn="l">
              <a:lnSpc>
                <a:spcPct val="115000"/>
              </a:lnSpc>
              <a:spcBef>
                <a:spcPts val="0"/>
              </a:spcBef>
              <a:spcAft>
                <a:spcPts val="0"/>
              </a:spcAft>
              <a:buClr>
                <a:schemeClr val="dk1"/>
              </a:buClr>
              <a:buSzPts val="1400"/>
              <a:buFont typeface="Dosis"/>
              <a:buNone/>
            </a:pPr>
            <a:r>
              <a:t/>
            </a:r>
            <a:endParaRPr b="0" i="0" sz="1800" u="none" cap="none" strike="noStrike">
              <a:solidFill>
                <a:schemeClr val="dk1"/>
              </a:solidFill>
              <a:latin typeface="Dosis"/>
              <a:ea typeface="Dosis"/>
              <a:cs typeface="Dosis"/>
              <a:sym typeface="Dosis"/>
            </a:endParaRPr>
          </a:p>
        </p:txBody>
      </p:sp>
      <p:sp>
        <p:nvSpPr>
          <p:cNvPr id="453" name="Google Shape;453;p47"/>
          <p:cNvSpPr txBox="1"/>
          <p:nvPr/>
        </p:nvSpPr>
        <p:spPr>
          <a:xfrm>
            <a:off x="1113800" y="661875"/>
            <a:ext cx="4240200" cy="5823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000"/>
              <a:buFont typeface="Arial"/>
              <a:buNone/>
            </a:pPr>
            <a:r>
              <a:rPr b="1" i="0" lang="en-US" sz="1800" u="none" cap="none" strike="noStrike">
                <a:solidFill>
                  <a:schemeClr val="dk1"/>
                </a:solidFill>
                <a:latin typeface="Dosis"/>
                <a:ea typeface="Dosis"/>
                <a:cs typeface="Dosis"/>
                <a:sym typeface="Dosis"/>
              </a:rPr>
              <a:t>Prediction Features:</a:t>
            </a:r>
            <a:endParaRPr b="1"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CityTier</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HourSpendOnApp</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SatisfactionScore</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NumberOfAddress</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Complain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CashbackAmount_normalisasi</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NumberOfDeviceRegistered_normalisasi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DaySinceLastOrder_normalisasi</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std_Tenure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std_WarehouseToHome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MaritalStatus_Divorced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MaritalStatus_Married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MaritalStatus_Single</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PreferredLoginDevice_Computer</a:t>
            </a:r>
            <a:endParaRPr sz="1800">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churn_class</a:t>
            </a:r>
            <a:endParaRPr sz="1800">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CustomerCategory</a:t>
            </a:r>
            <a:endParaRPr sz="1800">
              <a:solidFill>
                <a:schemeClr val="dk1"/>
              </a:solidFill>
              <a:latin typeface="Dosis"/>
              <a:ea typeface="Dosis"/>
              <a:cs typeface="Dosis"/>
              <a:sym typeface="Dosis"/>
            </a:endParaRPr>
          </a:p>
        </p:txBody>
      </p:sp>
      <p:sp>
        <p:nvSpPr>
          <p:cNvPr id="454" name="Google Shape;454;p47"/>
          <p:cNvSpPr txBox="1"/>
          <p:nvPr/>
        </p:nvSpPr>
        <p:spPr>
          <a:xfrm>
            <a:off x="5936050" y="661875"/>
            <a:ext cx="4926900" cy="55950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PreferredLoginDevice_Mobile Phone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PreferedOrderCat_Fashion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PreferedOrderCat_Grocery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PreferedOrderCat_Laptop &amp; Accessory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PreferedOrderCat_Mobile Phone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PreferedOrderCat_Others     </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Target Feature:</a:t>
            </a:r>
            <a:endParaRPr b="1"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Churn</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rPr b="1" i="0" lang="en-US" sz="1800" u="none" cap="none" strike="noStrike">
                <a:solidFill>
                  <a:schemeClr val="dk1"/>
                </a:solidFill>
                <a:latin typeface="Dosis"/>
                <a:ea typeface="Dosis"/>
                <a:cs typeface="Dosis"/>
                <a:sym typeface="Dosis"/>
              </a:rPr>
              <a:t>Machine Learning Algorithm:</a:t>
            </a:r>
            <a:endParaRPr b="1"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2000" u="none" cap="none" strike="noStrike">
                <a:solidFill>
                  <a:schemeClr val="dk1"/>
                </a:solidFill>
                <a:latin typeface="Dosis"/>
                <a:ea typeface="Dosis"/>
                <a:cs typeface="Dosis"/>
                <a:sym typeface="Dosis"/>
              </a:rPr>
              <a:t>Logistic Regression</a:t>
            </a:r>
            <a:endParaRPr b="0" i="0" sz="20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K-Nearest Neighbor</a:t>
            </a:r>
            <a:endParaRPr b="0"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Decision Tree</a:t>
            </a:r>
            <a:endParaRPr b="0"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Random Forest</a:t>
            </a:r>
            <a:endParaRPr b="0"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AdaBoost</a:t>
            </a:r>
            <a:endParaRPr b="0"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XGBoost. </a:t>
            </a:r>
            <a:endParaRPr b="0" i="0" sz="18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A picture containing drawing&#10;&#10;Description automatically generated" id="459" name="Google Shape;459;p48"/>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60" name="Google Shape;460;p48"/>
          <p:cNvSpPr txBox="1"/>
          <p:nvPr/>
        </p:nvSpPr>
        <p:spPr>
          <a:xfrm>
            <a:off x="1041720" y="447017"/>
            <a:ext cx="7352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400" u="none" cap="none" strike="noStrike">
                <a:solidFill>
                  <a:srgbClr val="0198A3"/>
                </a:solidFill>
                <a:latin typeface="Montserrat"/>
                <a:ea typeface="Montserrat"/>
                <a:cs typeface="Montserrat"/>
                <a:sym typeface="Montserrat"/>
              </a:rPr>
              <a:t>Business Matrix </a:t>
            </a:r>
            <a:endParaRPr b="1" i="0" sz="3400" u="none" cap="none" strike="noStrike">
              <a:solidFill>
                <a:srgbClr val="0198A3"/>
              </a:solidFill>
              <a:latin typeface="Montserrat"/>
              <a:ea typeface="Montserrat"/>
              <a:cs typeface="Montserrat"/>
              <a:sym typeface="Montserrat"/>
            </a:endParaRPr>
          </a:p>
        </p:txBody>
      </p:sp>
      <p:sp>
        <p:nvSpPr>
          <p:cNvPr id="461" name="Google Shape;461;p48"/>
          <p:cNvSpPr txBox="1"/>
          <p:nvPr/>
        </p:nvSpPr>
        <p:spPr>
          <a:xfrm>
            <a:off x="1129975" y="1791650"/>
            <a:ext cx="11103900" cy="14943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900"/>
              <a:buFont typeface="Arial"/>
              <a:buNone/>
            </a:pPr>
            <a:r>
              <a:rPr b="1" i="0" lang="en-US" sz="1900" u="none" cap="none" strike="noStrike">
                <a:solidFill>
                  <a:schemeClr val="dk1"/>
                </a:solidFill>
                <a:latin typeface="Dosis"/>
                <a:ea typeface="Dosis"/>
                <a:cs typeface="Dosis"/>
                <a:sym typeface="Dosis"/>
              </a:rPr>
              <a:t>Alasan:</a:t>
            </a:r>
            <a:endParaRPr b="1" i="0" sz="1900" u="none" cap="none" strike="noStrike">
              <a:solidFill>
                <a:schemeClr val="dk1"/>
              </a:solidFill>
              <a:latin typeface="Dosis"/>
              <a:ea typeface="Dosis"/>
              <a:cs typeface="Dosis"/>
              <a:sym typeface="Dosis"/>
            </a:endParaRPr>
          </a:p>
          <a:p>
            <a:pPr indent="-349250" lvl="0" marL="457200" marR="0" rtl="0" algn="just">
              <a:lnSpc>
                <a:spcPct val="115000"/>
              </a:lnSpc>
              <a:spcBef>
                <a:spcPts val="0"/>
              </a:spcBef>
              <a:spcAft>
                <a:spcPts val="0"/>
              </a:spcAft>
              <a:buClr>
                <a:schemeClr val="dk1"/>
              </a:buClr>
              <a:buSzPts val="1900"/>
              <a:buFont typeface="Dosis"/>
              <a:buChar char="-"/>
            </a:pPr>
            <a:r>
              <a:rPr b="0" i="0" lang="en-US" sz="1900" u="none" cap="none" strike="noStrike">
                <a:solidFill>
                  <a:schemeClr val="dk1"/>
                </a:solidFill>
                <a:latin typeface="Dosis"/>
                <a:ea typeface="Dosis"/>
                <a:cs typeface="Dosis"/>
                <a:sym typeface="Dosis"/>
              </a:rPr>
              <a:t>Jika FN (False Negative) bernilai besar mengakibatkan terjadi penurunan revenue/pendapatan perusahaan</a:t>
            </a:r>
            <a:endParaRPr b="0" i="0" sz="1900" u="none" cap="none" strike="noStrike">
              <a:solidFill>
                <a:schemeClr val="dk1"/>
              </a:solidFill>
              <a:latin typeface="Dosis"/>
              <a:ea typeface="Dosis"/>
              <a:cs typeface="Dosis"/>
              <a:sym typeface="Dosis"/>
            </a:endParaRPr>
          </a:p>
          <a:p>
            <a:pPr indent="-349250" lvl="0" marL="457200" marR="0" rtl="0" algn="just">
              <a:lnSpc>
                <a:spcPct val="115000"/>
              </a:lnSpc>
              <a:spcBef>
                <a:spcPts val="0"/>
              </a:spcBef>
              <a:spcAft>
                <a:spcPts val="0"/>
              </a:spcAft>
              <a:buClr>
                <a:schemeClr val="dk1"/>
              </a:buClr>
              <a:buSzPts val="1900"/>
              <a:buFont typeface="Dosis"/>
              <a:buChar char="-"/>
            </a:pPr>
            <a:r>
              <a:rPr b="0" i="0" lang="en-US" sz="1900" u="none" cap="none" strike="noStrike">
                <a:solidFill>
                  <a:schemeClr val="dk1"/>
                </a:solidFill>
                <a:latin typeface="Dosis"/>
                <a:ea typeface="Dosis"/>
                <a:cs typeface="Dosis"/>
                <a:sym typeface="Dosis"/>
              </a:rPr>
              <a:t>Jika FN (False Negative) bernilai besar, maka upaya untuk mencari customer/akuisisi customer akan memakan operational cost yang lebih besar dibandingkan mempertahankan pelanggan lama </a:t>
            </a:r>
            <a:endParaRPr b="0" i="0" sz="1900" u="none" cap="none" strike="noStrike">
              <a:solidFill>
                <a:schemeClr val="dk1"/>
              </a:solidFill>
              <a:latin typeface="Dosis"/>
              <a:ea typeface="Dosis"/>
              <a:cs typeface="Dosis"/>
              <a:sym typeface="Dosis"/>
            </a:endParaRPr>
          </a:p>
        </p:txBody>
      </p:sp>
      <p:sp>
        <p:nvSpPr>
          <p:cNvPr id="462" name="Google Shape;462;p48"/>
          <p:cNvSpPr txBox="1"/>
          <p:nvPr/>
        </p:nvSpPr>
        <p:spPr>
          <a:xfrm>
            <a:off x="1129975" y="1192725"/>
            <a:ext cx="3234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200"/>
              <a:buFont typeface="Arial"/>
              <a:buNone/>
            </a:pPr>
            <a:r>
              <a:rPr b="1" i="0" lang="en-US" sz="2200" u="none" cap="none" strike="noStrike">
                <a:solidFill>
                  <a:srgbClr val="FF9900"/>
                </a:solidFill>
                <a:latin typeface="Montserrat"/>
                <a:ea typeface="Montserrat"/>
                <a:cs typeface="Montserrat"/>
                <a:sym typeface="Montserrat"/>
              </a:rPr>
              <a:t>Main matrix:</a:t>
            </a:r>
            <a:r>
              <a:rPr b="1" lang="en-US" sz="2200">
                <a:solidFill>
                  <a:srgbClr val="FF9900"/>
                </a:solidFill>
                <a:latin typeface="Montserrat"/>
                <a:ea typeface="Montserrat"/>
                <a:cs typeface="Montserrat"/>
                <a:sym typeface="Montserrat"/>
              </a:rPr>
              <a:t>F1-Score</a:t>
            </a:r>
            <a:endParaRPr b="1" i="0" sz="2200" u="none" cap="none" strike="noStrike">
              <a:solidFill>
                <a:srgbClr val="FF9900"/>
              </a:solidFill>
              <a:latin typeface="Montserrat"/>
              <a:ea typeface="Montserrat"/>
              <a:cs typeface="Montserrat"/>
              <a:sym typeface="Montserrat"/>
            </a:endParaRPr>
          </a:p>
        </p:txBody>
      </p:sp>
      <p:sp>
        <p:nvSpPr>
          <p:cNvPr id="463" name="Google Shape;463;p48"/>
          <p:cNvSpPr txBox="1"/>
          <p:nvPr/>
        </p:nvSpPr>
        <p:spPr>
          <a:xfrm>
            <a:off x="1129975" y="3928688"/>
            <a:ext cx="11103900" cy="12312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Alasan:</a:t>
            </a:r>
            <a:endParaRPr b="1"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Jika FP (False Positive) bernilai besar artinya terjadi kesalahan prediksi customer yang sebenarnya tidak Churn, namun model kita memprediksi Churn</a:t>
            </a:r>
            <a:endParaRPr b="0" i="0" sz="1800" u="none" cap="none" strike="noStrike">
              <a:solidFill>
                <a:schemeClr val="dk1"/>
              </a:solidFill>
              <a:latin typeface="Dosis"/>
              <a:ea typeface="Dosis"/>
              <a:cs typeface="Dosis"/>
              <a:sym typeface="Dosis"/>
            </a:endParaRPr>
          </a:p>
          <a:p>
            <a:pPr indent="-355600" lvl="0" marL="457200" marR="0" rtl="0" algn="just">
              <a:lnSpc>
                <a:spcPct val="115000"/>
              </a:lnSpc>
              <a:spcBef>
                <a:spcPts val="0"/>
              </a:spcBef>
              <a:spcAft>
                <a:spcPts val="0"/>
              </a:spcAft>
              <a:buClr>
                <a:schemeClr val="dk1"/>
              </a:buClr>
              <a:buSzPts val="2000"/>
              <a:buFont typeface="Dosis"/>
              <a:buChar char="-"/>
            </a:pPr>
            <a:r>
              <a:rPr b="0" i="0" lang="en-US" sz="1800" u="none" cap="none" strike="noStrike">
                <a:solidFill>
                  <a:schemeClr val="dk1"/>
                </a:solidFill>
                <a:latin typeface="Dosis"/>
                <a:ea typeface="Dosis"/>
                <a:cs typeface="Dosis"/>
                <a:sym typeface="Dosis"/>
              </a:rPr>
              <a:t>Jika FP (False Positive) besar, maka dikatakan bahwa kita salah sasaran dalam menempatkan operasional cost dalam retensi pelanggan, yang mana cost tersebut seharusnya dapat dipakai untuk operasional lain seperti campaign. sebisa mungkin nilai FP kecil agar menghemat cost. </a:t>
            </a:r>
            <a:endParaRPr b="0" i="0" sz="2000" u="none" cap="none" strike="noStrike">
              <a:solidFill>
                <a:schemeClr val="dk1"/>
              </a:solidFill>
              <a:latin typeface="Dosis"/>
              <a:ea typeface="Dosis"/>
              <a:cs typeface="Dosis"/>
              <a:sym typeface="Dosis"/>
            </a:endParaRPr>
          </a:p>
        </p:txBody>
      </p:sp>
      <p:sp>
        <p:nvSpPr>
          <p:cNvPr id="464" name="Google Shape;464;p48"/>
          <p:cNvSpPr txBox="1"/>
          <p:nvPr/>
        </p:nvSpPr>
        <p:spPr>
          <a:xfrm>
            <a:off x="1129975" y="5976125"/>
            <a:ext cx="69891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2200" u="none" cap="none" strike="noStrike">
                <a:solidFill>
                  <a:srgbClr val="FF9900"/>
                </a:solidFill>
                <a:latin typeface="Montserrat"/>
                <a:ea typeface="Montserrat"/>
                <a:cs typeface="Montserrat"/>
                <a:sym typeface="Montserrat"/>
              </a:rPr>
              <a:t>Supporting matrix: Accuracy,</a:t>
            </a:r>
            <a:r>
              <a:rPr b="1" lang="en-US" sz="2200">
                <a:solidFill>
                  <a:srgbClr val="FF9900"/>
                </a:solidFill>
                <a:latin typeface="Montserrat"/>
                <a:ea typeface="Montserrat"/>
                <a:cs typeface="Montserrat"/>
                <a:sym typeface="Montserrat"/>
              </a:rPr>
              <a:t>Recall</a:t>
            </a:r>
            <a:r>
              <a:rPr b="1" i="0" lang="en-US" sz="2200" u="none" cap="none" strike="noStrike">
                <a:solidFill>
                  <a:srgbClr val="FF9900"/>
                </a:solidFill>
                <a:latin typeface="Montserrat"/>
                <a:ea typeface="Montserrat"/>
                <a:cs typeface="Montserrat"/>
                <a:sym typeface="Montserrat"/>
              </a:rPr>
              <a:t>, AUC</a:t>
            </a:r>
            <a:endParaRPr b="1" i="0" sz="2200" u="none" cap="none" strike="noStrike">
              <a:solidFill>
                <a:srgbClr val="FF9900"/>
              </a:solidFill>
              <a:latin typeface="Montserrat"/>
              <a:ea typeface="Montserrat"/>
              <a:cs typeface="Montserrat"/>
              <a:sym typeface="Montserrat"/>
            </a:endParaRPr>
          </a:p>
        </p:txBody>
      </p:sp>
      <p:sp>
        <p:nvSpPr>
          <p:cNvPr id="465" name="Google Shape;465;p48"/>
          <p:cNvSpPr txBox="1"/>
          <p:nvPr/>
        </p:nvSpPr>
        <p:spPr>
          <a:xfrm>
            <a:off x="1129975" y="3285950"/>
            <a:ext cx="4875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3125"/>
              </a:lnSpc>
              <a:spcBef>
                <a:spcPts val="0"/>
              </a:spcBef>
              <a:spcAft>
                <a:spcPts val="0"/>
              </a:spcAft>
              <a:buClr>
                <a:srgbClr val="000000"/>
              </a:buClr>
              <a:buSzPts val="2200"/>
              <a:buFont typeface="Arial"/>
              <a:buNone/>
            </a:pPr>
            <a:r>
              <a:rPr b="1" i="0" lang="en-US" sz="2200" u="none" cap="none" strike="noStrike">
                <a:solidFill>
                  <a:srgbClr val="FF9900"/>
                </a:solidFill>
                <a:latin typeface="Montserrat"/>
                <a:ea typeface="Montserrat"/>
                <a:cs typeface="Montserrat"/>
                <a:sym typeface="Montserrat"/>
              </a:rPr>
              <a:t>Secondary matrix: Precision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1"/>
          <p:cNvSpPr txBox="1"/>
          <p:nvPr>
            <p:ph type="title"/>
          </p:nvPr>
        </p:nvSpPr>
        <p:spPr>
          <a:xfrm>
            <a:off x="585400" y="130667"/>
            <a:ext cx="10121929" cy="763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chemeClr val="dk1"/>
                </a:solidFill>
                <a:latin typeface="Arial"/>
                <a:ea typeface="Arial"/>
                <a:cs typeface="Arial"/>
                <a:sym typeface="Arial"/>
              </a:rPr>
              <a:t>Role</a:t>
            </a:r>
            <a:endParaRPr/>
          </a:p>
        </p:txBody>
      </p:sp>
      <p:sp>
        <p:nvSpPr>
          <p:cNvPr id="118" name="Google Shape;118;p11"/>
          <p:cNvSpPr txBox="1"/>
          <p:nvPr>
            <p:ph idx="1" type="body"/>
          </p:nvPr>
        </p:nvSpPr>
        <p:spPr>
          <a:xfrm>
            <a:off x="415650" y="894183"/>
            <a:ext cx="11360700" cy="4555200"/>
          </a:xfrm>
          <a:prstGeom prst="rect">
            <a:avLst/>
          </a:prstGeom>
          <a:noFill/>
          <a:ln>
            <a:noFill/>
          </a:ln>
        </p:spPr>
        <p:txBody>
          <a:bodyPr anchorCtr="0" anchor="t" bIns="121900" lIns="121900" spcFirstLastPara="1" rIns="121900" wrap="square" tIns="121900">
            <a:normAutofit/>
          </a:bodyPr>
          <a:lstStyle/>
          <a:p>
            <a:pPr indent="-349250" lvl="0" marL="457200" rtl="0" algn="just">
              <a:lnSpc>
                <a:spcPct val="115000"/>
              </a:lnSpc>
              <a:spcBef>
                <a:spcPts val="0"/>
              </a:spcBef>
              <a:spcAft>
                <a:spcPts val="0"/>
              </a:spcAft>
              <a:buSzPts val="1900"/>
              <a:buFont typeface="Nunito"/>
              <a:buAutoNum type="arabicPeriod"/>
            </a:pPr>
            <a:r>
              <a:rPr lang="en-US">
                <a:latin typeface="Nunito"/>
                <a:ea typeface="Nunito"/>
                <a:cs typeface="Nunito"/>
                <a:sym typeface="Nunito"/>
              </a:rPr>
              <a:t>Sebagai tim </a:t>
            </a:r>
            <a:r>
              <a:rPr i="1" lang="en-US">
                <a:latin typeface="Nunito"/>
                <a:ea typeface="Nunito"/>
                <a:cs typeface="Nunito"/>
                <a:sym typeface="Nunito"/>
              </a:rPr>
              <a:t>data scientist</a:t>
            </a:r>
            <a:r>
              <a:rPr lang="en-US">
                <a:latin typeface="Nunito"/>
                <a:ea typeface="Nunito"/>
                <a:cs typeface="Nunito"/>
                <a:sym typeface="Nunito"/>
              </a:rPr>
              <a:t> dalam suatu perusahaan </a:t>
            </a:r>
            <a:r>
              <a:rPr i="1" lang="en-US">
                <a:latin typeface="Nunito"/>
                <a:ea typeface="Nunito"/>
                <a:cs typeface="Nunito"/>
                <a:sym typeface="Nunito"/>
              </a:rPr>
              <a:t>E-Commerce </a:t>
            </a:r>
            <a:r>
              <a:rPr lang="en-US">
                <a:latin typeface="Nunito"/>
                <a:ea typeface="Nunito"/>
                <a:cs typeface="Nunito"/>
                <a:sym typeface="Nunito"/>
              </a:rPr>
              <a:t>terkemuka, kami Avengers</a:t>
            </a:r>
            <a:r>
              <a:rPr i="1" lang="en-US">
                <a:latin typeface="Nunito"/>
                <a:ea typeface="Nunito"/>
                <a:cs typeface="Nunito"/>
                <a:sym typeface="Nunito"/>
              </a:rPr>
              <a:t> team</a:t>
            </a:r>
            <a:r>
              <a:rPr lang="en-US">
                <a:latin typeface="Nunito"/>
                <a:ea typeface="Nunito"/>
                <a:cs typeface="Nunito"/>
                <a:sym typeface="Nunito"/>
              </a:rPr>
              <a:t> bertanggung jawab untuk  memberikan rekomendasi bisnis berdasarkan data yang tersedia guna meningkatkan performa dari perusahaan tersebut.</a:t>
            </a:r>
            <a:endParaRPr>
              <a:latin typeface="Nunito"/>
              <a:ea typeface="Nunito"/>
              <a:cs typeface="Nunito"/>
              <a:sym typeface="Nunito"/>
            </a:endParaRPr>
          </a:p>
          <a:p>
            <a:pPr indent="-349250" lvl="0" marL="457200" rtl="0" algn="just">
              <a:lnSpc>
                <a:spcPct val="115000"/>
              </a:lnSpc>
              <a:spcBef>
                <a:spcPts val="0"/>
              </a:spcBef>
              <a:spcAft>
                <a:spcPts val="0"/>
              </a:spcAft>
              <a:buSzPts val="1900"/>
              <a:buFont typeface="Nunito"/>
              <a:buAutoNum type="arabicPeriod"/>
            </a:pPr>
            <a:r>
              <a:rPr lang="en-US">
                <a:latin typeface="Nunito"/>
                <a:ea typeface="Nunito"/>
                <a:cs typeface="Nunito"/>
                <a:sym typeface="Nunito"/>
              </a:rPr>
              <a:t>Avengers Team sebagai tim </a:t>
            </a:r>
            <a:r>
              <a:rPr i="1" lang="en-US">
                <a:latin typeface="Nunito"/>
                <a:ea typeface="Nunito"/>
                <a:cs typeface="Nunito"/>
                <a:sym typeface="Nunito"/>
              </a:rPr>
              <a:t>data scientist</a:t>
            </a:r>
            <a:r>
              <a:rPr lang="en-US">
                <a:latin typeface="Nunito"/>
                <a:ea typeface="Nunito"/>
                <a:cs typeface="Nunito"/>
                <a:sym typeface="Nunito"/>
              </a:rPr>
              <a:t> pada </a:t>
            </a:r>
            <a:r>
              <a:rPr i="1" lang="en-US">
                <a:latin typeface="Nunito"/>
                <a:ea typeface="Nunito"/>
                <a:cs typeface="Nunito"/>
                <a:sym typeface="Nunito"/>
              </a:rPr>
              <a:t>final project</a:t>
            </a:r>
            <a:r>
              <a:rPr lang="en-US">
                <a:latin typeface="Nunito"/>
                <a:ea typeface="Nunito"/>
                <a:cs typeface="Nunito"/>
                <a:sym typeface="Nunito"/>
              </a:rPr>
              <a:t> kali ini berperan dalam membuat model prediktif untuk mengklasifikasikan customer yang akan melakukan </a:t>
            </a:r>
            <a:r>
              <a:rPr i="1" lang="en-US">
                <a:latin typeface="Nunito"/>
                <a:ea typeface="Nunito"/>
                <a:cs typeface="Nunito"/>
                <a:sym typeface="Nunito"/>
              </a:rPr>
              <a:t>churn</a:t>
            </a:r>
            <a:r>
              <a:rPr lang="en-US">
                <a:latin typeface="Nunito"/>
                <a:ea typeface="Nunito"/>
                <a:cs typeface="Nunito"/>
                <a:sym typeface="Nunito"/>
              </a:rPr>
              <a:t> dan tidak, berdasarkan pola perilaku konsumen.  Berdasarkan kinerja model, akan dipilih model yang akan melampirkan probabilitas ke </a:t>
            </a:r>
            <a:r>
              <a:rPr i="1" lang="en-US">
                <a:latin typeface="Nunito"/>
                <a:ea typeface="Nunito"/>
                <a:cs typeface="Nunito"/>
                <a:sym typeface="Nunito"/>
              </a:rPr>
              <a:t>churn</a:t>
            </a:r>
            <a:r>
              <a:rPr lang="en-US">
                <a:latin typeface="Nunito"/>
                <a:ea typeface="Nunito"/>
                <a:cs typeface="Nunito"/>
                <a:sym typeface="Nunito"/>
              </a:rPr>
              <a:t> atau tidaknya, untuk memudahkan layanan pelanggan dalam upaya mereka mencegah </a:t>
            </a:r>
            <a:r>
              <a:rPr i="1" lang="en-US">
                <a:latin typeface="Nunito"/>
                <a:ea typeface="Nunito"/>
                <a:cs typeface="Nunito"/>
                <a:sym typeface="Nunito"/>
              </a:rPr>
              <a:t>churn</a:t>
            </a:r>
            <a:r>
              <a:rPr lang="en-US">
                <a:latin typeface="Nunito"/>
                <a:ea typeface="Nunito"/>
                <a:cs typeface="Nunito"/>
                <a:sym typeface="Nunito"/>
              </a:rPr>
              <a:t>. Pengetahuan ini akan membantu perusahaan dalam mengambil tindakan yang tepat untuk memenangkan customer yang masih loyal. Peran selanjutnya adalah melatih, menyempurnakan, dan menguji banyak model hingga kita menemukan model yang akan membuat prediksi paling akurat. </a:t>
            </a:r>
            <a:endParaRPr>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descr="A picture containing drawing&#10;&#10;Description automatically generated" id="470" name="Google Shape;470;p4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71" name="Google Shape;471;p49"/>
          <p:cNvSpPr txBox="1"/>
          <p:nvPr/>
        </p:nvSpPr>
        <p:spPr>
          <a:xfrm>
            <a:off x="965850" y="2130750"/>
            <a:ext cx="10260300" cy="1958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Data displit terlebih dahulu dengan perbandingan antara data train dan data set 70:30. Setelah displit, akan dilakukan handling imbalance data train menggunakan SMOTE.</a:t>
            </a:r>
            <a:endParaRPr b="0" i="0" sz="2000" u="none" cap="none" strike="noStrike">
              <a:solidFill>
                <a:schemeClr val="dk1"/>
              </a:solidFill>
              <a:latin typeface="Dosis"/>
              <a:ea typeface="Dosis"/>
              <a:cs typeface="Dosis"/>
              <a:sym typeface="Dosis"/>
            </a:endParaRPr>
          </a:p>
        </p:txBody>
      </p:sp>
      <p:sp>
        <p:nvSpPr>
          <p:cNvPr id="472" name="Google Shape;472;p49"/>
          <p:cNvSpPr txBox="1"/>
          <p:nvPr/>
        </p:nvSpPr>
        <p:spPr>
          <a:xfrm>
            <a:off x="1041720" y="99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Split Data Train &amp; Data Test</a:t>
            </a:r>
            <a:endParaRPr b="1" i="0" sz="3200" u="none" cap="none" strike="noStrike">
              <a:solidFill>
                <a:srgbClr val="0198A3"/>
              </a:solidFill>
              <a:latin typeface="Montserrat"/>
              <a:ea typeface="Montserrat"/>
              <a:cs typeface="Montserrat"/>
              <a:sym typeface="Montserrat"/>
            </a:endParaRPr>
          </a:p>
        </p:txBody>
      </p:sp>
      <p:pic>
        <p:nvPicPr>
          <p:cNvPr id="473" name="Google Shape;473;p49"/>
          <p:cNvPicPr preferRelativeResize="0"/>
          <p:nvPr/>
        </p:nvPicPr>
        <p:blipFill rotWithShape="1">
          <a:blip r:embed="rId4">
            <a:alphaModFix/>
          </a:blip>
          <a:srcRect b="0" l="0" r="0" t="0"/>
          <a:stretch/>
        </p:blipFill>
        <p:spPr>
          <a:xfrm>
            <a:off x="1041725" y="3405675"/>
            <a:ext cx="9210675" cy="923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A picture containing drawing&#10;&#10;Description automatically generated" id="478" name="Google Shape;478;p50"/>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79" name="Google Shape;479;p50"/>
          <p:cNvSpPr txBox="1"/>
          <p:nvPr/>
        </p:nvSpPr>
        <p:spPr>
          <a:xfrm>
            <a:off x="7716175" y="2296375"/>
            <a:ext cx="3446100" cy="15174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Perbandingan data original, undersampling, oversampling, dan setelah dilakukan handling imbalance menggunakan SMOTE.</a:t>
            </a:r>
            <a:endParaRPr b="0" i="0" sz="1400" u="none" cap="none" strike="noStrike">
              <a:solidFill>
                <a:srgbClr val="000000"/>
              </a:solidFill>
              <a:latin typeface="Arial"/>
              <a:ea typeface="Arial"/>
              <a:cs typeface="Arial"/>
              <a:sym typeface="Arial"/>
            </a:endParaRPr>
          </a:p>
        </p:txBody>
      </p:sp>
      <p:sp>
        <p:nvSpPr>
          <p:cNvPr id="480" name="Google Shape;480;p50"/>
          <p:cNvSpPr txBox="1"/>
          <p:nvPr/>
        </p:nvSpPr>
        <p:spPr>
          <a:xfrm>
            <a:off x="1041720" y="527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Handling Imbalance Data Train</a:t>
            </a:r>
            <a:endParaRPr b="1" i="0" sz="3200" u="none" cap="none" strike="noStrike">
              <a:solidFill>
                <a:srgbClr val="0198A3"/>
              </a:solidFill>
              <a:latin typeface="Montserrat"/>
              <a:ea typeface="Montserrat"/>
              <a:cs typeface="Montserrat"/>
              <a:sym typeface="Montserrat"/>
            </a:endParaRPr>
          </a:p>
        </p:txBody>
      </p:sp>
      <p:pic>
        <p:nvPicPr>
          <p:cNvPr id="481" name="Google Shape;481;p50"/>
          <p:cNvPicPr preferRelativeResize="0"/>
          <p:nvPr/>
        </p:nvPicPr>
        <p:blipFill rotWithShape="1">
          <a:blip r:embed="rId4">
            <a:alphaModFix/>
          </a:blip>
          <a:srcRect b="0" l="0" r="0" t="0"/>
          <a:stretch/>
        </p:blipFill>
        <p:spPr>
          <a:xfrm>
            <a:off x="1117925" y="1220125"/>
            <a:ext cx="6052450" cy="3503350"/>
          </a:xfrm>
          <a:prstGeom prst="rect">
            <a:avLst/>
          </a:prstGeom>
          <a:noFill/>
          <a:ln>
            <a:noFill/>
          </a:ln>
        </p:spPr>
      </p:pic>
      <p:pic>
        <p:nvPicPr>
          <p:cNvPr id="482" name="Google Shape;482;p50"/>
          <p:cNvPicPr preferRelativeResize="0"/>
          <p:nvPr/>
        </p:nvPicPr>
        <p:blipFill rotWithShape="1">
          <a:blip r:embed="rId5">
            <a:alphaModFix/>
          </a:blip>
          <a:srcRect b="0" l="0" r="0" t="0"/>
          <a:stretch/>
        </p:blipFill>
        <p:spPr>
          <a:xfrm>
            <a:off x="1117925" y="4984717"/>
            <a:ext cx="1543050" cy="1038225"/>
          </a:xfrm>
          <a:prstGeom prst="rect">
            <a:avLst/>
          </a:prstGeom>
          <a:noFill/>
          <a:ln>
            <a:noFill/>
          </a:ln>
        </p:spPr>
      </p:pic>
      <p:pic>
        <p:nvPicPr>
          <p:cNvPr id="483" name="Google Shape;483;p50"/>
          <p:cNvPicPr preferRelativeResize="0"/>
          <p:nvPr/>
        </p:nvPicPr>
        <p:blipFill rotWithShape="1">
          <a:blip r:embed="rId6">
            <a:alphaModFix/>
          </a:blip>
          <a:srcRect b="0" l="0" r="0" t="0"/>
          <a:stretch/>
        </p:blipFill>
        <p:spPr>
          <a:xfrm>
            <a:off x="2807575" y="4971988"/>
            <a:ext cx="1653475" cy="1063700"/>
          </a:xfrm>
          <a:prstGeom prst="rect">
            <a:avLst/>
          </a:prstGeom>
          <a:noFill/>
          <a:ln>
            <a:noFill/>
          </a:ln>
        </p:spPr>
      </p:pic>
      <p:pic>
        <p:nvPicPr>
          <p:cNvPr id="484" name="Google Shape;484;p50"/>
          <p:cNvPicPr preferRelativeResize="0"/>
          <p:nvPr/>
        </p:nvPicPr>
        <p:blipFill rotWithShape="1">
          <a:blip r:embed="rId7">
            <a:alphaModFix/>
          </a:blip>
          <a:srcRect b="0" l="0" r="0" t="0"/>
          <a:stretch/>
        </p:blipFill>
        <p:spPr>
          <a:xfrm>
            <a:off x="4607650" y="4971988"/>
            <a:ext cx="1653475" cy="1063700"/>
          </a:xfrm>
          <a:prstGeom prst="rect">
            <a:avLst/>
          </a:prstGeom>
          <a:noFill/>
          <a:ln>
            <a:noFill/>
          </a:ln>
        </p:spPr>
      </p:pic>
      <p:pic>
        <p:nvPicPr>
          <p:cNvPr id="485" name="Google Shape;485;p50"/>
          <p:cNvPicPr preferRelativeResize="0"/>
          <p:nvPr/>
        </p:nvPicPr>
        <p:blipFill rotWithShape="1">
          <a:blip r:embed="rId8">
            <a:alphaModFix/>
          </a:blip>
          <a:srcRect b="0" l="0" r="0" t="0"/>
          <a:stretch/>
        </p:blipFill>
        <p:spPr>
          <a:xfrm>
            <a:off x="6407725" y="4997475"/>
            <a:ext cx="1581150" cy="1038225"/>
          </a:xfrm>
          <a:prstGeom prst="rect">
            <a:avLst/>
          </a:prstGeom>
          <a:noFill/>
          <a:ln>
            <a:noFill/>
          </a:ln>
        </p:spPr>
      </p:pic>
      <p:pic>
        <p:nvPicPr>
          <p:cNvPr id="486" name="Google Shape;486;p50"/>
          <p:cNvPicPr preferRelativeResize="0"/>
          <p:nvPr/>
        </p:nvPicPr>
        <p:blipFill>
          <a:blip r:embed="rId9">
            <a:alphaModFix/>
          </a:blip>
          <a:stretch>
            <a:fillRect/>
          </a:stretch>
        </p:blipFill>
        <p:spPr>
          <a:xfrm>
            <a:off x="1208413" y="5046638"/>
            <a:ext cx="1362075" cy="914400"/>
          </a:xfrm>
          <a:prstGeom prst="rect">
            <a:avLst/>
          </a:prstGeom>
          <a:noFill/>
          <a:ln>
            <a:noFill/>
          </a:ln>
        </p:spPr>
      </p:pic>
      <p:pic>
        <p:nvPicPr>
          <p:cNvPr id="487" name="Google Shape;487;p50"/>
          <p:cNvPicPr preferRelativeResize="0"/>
          <p:nvPr/>
        </p:nvPicPr>
        <p:blipFill>
          <a:blip r:embed="rId10">
            <a:alphaModFix/>
          </a:blip>
          <a:stretch>
            <a:fillRect/>
          </a:stretch>
        </p:blipFill>
        <p:spPr>
          <a:xfrm>
            <a:off x="2922325" y="5060925"/>
            <a:ext cx="1333500" cy="885825"/>
          </a:xfrm>
          <a:prstGeom prst="rect">
            <a:avLst/>
          </a:prstGeom>
          <a:noFill/>
          <a:ln>
            <a:noFill/>
          </a:ln>
        </p:spPr>
      </p:pic>
      <p:pic>
        <p:nvPicPr>
          <p:cNvPr id="488" name="Google Shape;488;p50"/>
          <p:cNvPicPr preferRelativeResize="0"/>
          <p:nvPr/>
        </p:nvPicPr>
        <p:blipFill>
          <a:blip r:embed="rId11">
            <a:alphaModFix/>
          </a:blip>
          <a:stretch>
            <a:fillRect/>
          </a:stretch>
        </p:blipFill>
        <p:spPr>
          <a:xfrm>
            <a:off x="4684075" y="5070450"/>
            <a:ext cx="1462225" cy="866775"/>
          </a:xfrm>
          <a:prstGeom prst="rect">
            <a:avLst/>
          </a:prstGeom>
          <a:noFill/>
          <a:ln>
            <a:noFill/>
          </a:ln>
        </p:spPr>
      </p:pic>
      <p:pic>
        <p:nvPicPr>
          <p:cNvPr id="489" name="Google Shape;489;p50"/>
          <p:cNvPicPr preferRelativeResize="0"/>
          <p:nvPr/>
        </p:nvPicPr>
        <p:blipFill>
          <a:blip r:embed="rId12">
            <a:alphaModFix/>
          </a:blip>
          <a:stretch>
            <a:fillRect/>
          </a:stretch>
        </p:blipFill>
        <p:spPr>
          <a:xfrm>
            <a:off x="6502975" y="5070450"/>
            <a:ext cx="1390650" cy="914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descr="A picture containing drawing&#10;&#10;Description automatically generated" id="494" name="Google Shape;494;p51"/>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95" name="Google Shape;495;p51"/>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Mendefinisikan Function</a:t>
            </a:r>
            <a:endParaRPr b="1" i="0" sz="3200" u="none" cap="none" strike="noStrike">
              <a:solidFill>
                <a:srgbClr val="0198A3"/>
              </a:solidFill>
              <a:latin typeface="Montserrat"/>
              <a:ea typeface="Montserrat"/>
              <a:cs typeface="Montserrat"/>
              <a:sym typeface="Montserrat"/>
            </a:endParaRPr>
          </a:p>
        </p:txBody>
      </p:sp>
      <p:pic>
        <p:nvPicPr>
          <p:cNvPr id="496" name="Google Shape;496;p51"/>
          <p:cNvPicPr preferRelativeResize="0"/>
          <p:nvPr/>
        </p:nvPicPr>
        <p:blipFill rotWithShape="1">
          <a:blip r:embed="rId4">
            <a:alphaModFix/>
          </a:blip>
          <a:srcRect b="0" l="0" r="0" t="0"/>
          <a:stretch/>
        </p:blipFill>
        <p:spPr>
          <a:xfrm>
            <a:off x="1167850" y="1524275"/>
            <a:ext cx="7880374" cy="44554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descr="A picture containing drawing&#10;&#10;Description automatically generated" id="501" name="Google Shape;501;p52"/>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02" name="Google Shape;502;p52"/>
          <p:cNvSpPr txBox="1"/>
          <p:nvPr/>
        </p:nvSpPr>
        <p:spPr>
          <a:xfrm>
            <a:off x="989770" y="1484112"/>
            <a:ext cx="10533000" cy="8907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Evaluasi Model Klasifikasi dilakukan dengan memprediksi nilai pada class terbesar untuk semua prediksi  </a:t>
            </a:r>
            <a:endParaRPr b="0" i="0" sz="1400" u="none" cap="none" strike="noStrike">
              <a:solidFill>
                <a:srgbClr val="000000"/>
              </a:solidFill>
              <a:latin typeface="Arial"/>
              <a:ea typeface="Arial"/>
              <a:cs typeface="Arial"/>
              <a:sym typeface="Arial"/>
            </a:endParaRPr>
          </a:p>
        </p:txBody>
      </p:sp>
      <p:sp>
        <p:nvSpPr>
          <p:cNvPr id="503" name="Google Shape;503;p52"/>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Classification </a:t>
            </a:r>
            <a:endParaRPr b="1" i="0" sz="3200" u="none" cap="none" strike="noStrike">
              <a:solidFill>
                <a:srgbClr val="0198A3"/>
              </a:solidFill>
              <a:latin typeface="Montserrat"/>
              <a:ea typeface="Montserrat"/>
              <a:cs typeface="Montserrat"/>
              <a:sym typeface="Montserrat"/>
            </a:endParaRPr>
          </a:p>
        </p:txBody>
      </p:sp>
      <p:pic>
        <p:nvPicPr>
          <p:cNvPr id="504" name="Google Shape;504;p52"/>
          <p:cNvPicPr preferRelativeResize="0"/>
          <p:nvPr/>
        </p:nvPicPr>
        <p:blipFill rotWithShape="1">
          <a:blip r:embed="rId4">
            <a:alphaModFix/>
          </a:blip>
          <a:srcRect b="0" l="0" r="0" t="0"/>
          <a:stretch/>
        </p:blipFill>
        <p:spPr>
          <a:xfrm>
            <a:off x="1131500" y="2024150"/>
            <a:ext cx="10216225" cy="1549325"/>
          </a:xfrm>
          <a:prstGeom prst="rect">
            <a:avLst/>
          </a:prstGeom>
          <a:noFill/>
          <a:ln>
            <a:noFill/>
          </a:ln>
        </p:spPr>
      </p:pic>
      <p:pic>
        <p:nvPicPr>
          <p:cNvPr id="505" name="Google Shape;505;p52"/>
          <p:cNvPicPr preferRelativeResize="0"/>
          <p:nvPr/>
        </p:nvPicPr>
        <p:blipFill rotWithShape="1">
          <a:blip r:embed="rId5">
            <a:alphaModFix/>
          </a:blip>
          <a:srcRect b="0" l="0" r="0" t="0"/>
          <a:stretch/>
        </p:blipFill>
        <p:spPr>
          <a:xfrm>
            <a:off x="1131500" y="4505175"/>
            <a:ext cx="2591450" cy="1128175"/>
          </a:xfrm>
          <a:prstGeom prst="rect">
            <a:avLst/>
          </a:prstGeom>
          <a:noFill/>
          <a:ln>
            <a:noFill/>
          </a:ln>
        </p:spPr>
      </p:pic>
      <p:sp>
        <p:nvSpPr>
          <p:cNvPr id="506" name="Google Shape;506;p52"/>
          <p:cNvSpPr txBox="1"/>
          <p:nvPr/>
        </p:nvSpPr>
        <p:spPr>
          <a:xfrm>
            <a:off x="1055295" y="3930675"/>
            <a:ext cx="10533000" cy="8907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Output :</a:t>
            </a:r>
            <a:endParaRPr b="0" i="0" sz="1400" u="none" cap="none" strike="noStrike">
              <a:solidFill>
                <a:srgbClr val="000000"/>
              </a:solidFill>
              <a:latin typeface="Arial"/>
              <a:ea typeface="Arial"/>
              <a:cs typeface="Arial"/>
              <a:sym typeface="Arial"/>
            </a:endParaRPr>
          </a:p>
        </p:txBody>
      </p:sp>
      <p:sp>
        <p:nvSpPr>
          <p:cNvPr id="507" name="Google Shape;507;p52"/>
          <p:cNvSpPr txBox="1"/>
          <p:nvPr/>
        </p:nvSpPr>
        <p:spPr>
          <a:xfrm>
            <a:off x="4318575" y="4619400"/>
            <a:ext cx="7813800" cy="1958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5350  = </a:t>
            </a:r>
            <a:r>
              <a:rPr b="0" i="0" lang="en-US" sz="2000" u="none" cap="none" strike="noStrike">
                <a:solidFill>
                  <a:srgbClr val="202124"/>
                </a:solidFill>
                <a:highlight>
                  <a:srgbClr val="FFFFFF"/>
                </a:highlight>
                <a:latin typeface="Dosis"/>
                <a:ea typeface="Dosis"/>
                <a:cs typeface="Dosis"/>
                <a:sym typeface="Dosis"/>
              </a:rPr>
              <a:t>Jumlah data/baris data</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2</a:t>
            </a:r>
            <a:r>
              <a:rPr lang="en-US" sz="2000">
                <a:solidFill>
                  <a:schemeClr val="dk1"/>
                </a:solidFill>
                <a:latin typeface="Dosis"/>
                <a:ea typeface="Dosis"/>
                <a:cs typeface="Dosis"/>
                <a:sym typeface="Dosis"/>
              </a:rPr>
              <a:t>1</a:t>
            </a:r>
            <a:r>
              <a:rPr b="0" i="0" lang="en-US" sz="2000" u="none" cap="none" strike="noStrike">
                <a:solidFill>
                  <a:schemeClr val="dk1"/>
                </a:solidFill>
                <a:latin typeface="Dosis"/>
                <a:ea typeface="Dosis"/>
                <a:cs typeface="Dosis"/>
                <a:sym typeface="Dosis"/>
              </a:rPr>
              <a:t>      = Jumlah feature</a:t>
            </a:r>
            <a:endParaRPr b="0" i="0" sz="2000" u="none" cap="none" strike="noStrike">
              <a:solidFill>
                <a:schemeClr val="dk1"/>
              </a:solidFill>
              <a:latin typeface="Dosis"/>
              <a:ea typeface="Dosis"/>
              <a:cs typeface="Dosis"/>
              <a:sym typeface="Dosis"/>
            </a:endParaRPr>
          </a:p>
        </p:txBody>
      </p:sp>
      <p:pic>
        <p:nvPicPr>
          <p:cNvPr id="508" name="Google Shape;508;p52"/>
          <p:cNvPicPr preferRelativeResize="0"/>
          <p:nvPr/>
        </p:nvPicPr>
        <p:blipFill>
          <a:blip r:embed="rId6">
            <a:alphaModFix/>
          </a:blip>
          <a:stretch>
            <a:fillRect/>
          </a:stretch>
        </p:blipFill>
        <p:spPr>
          <a:xfrm>
            <a:off x="1223950" y="4619400"/>
            <a:ext cx="1581400" cy="7116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descr="A picture containing drawing&#10;&#10;Description automatically generated" id="513" name="Google Shape;513;p53"/>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14" name="Google Shape;514;p53"/>
          <p:cNvSpPr txBox="1"/>
          <p:nvPr/>
        </p:nvSpPr>
        <p:spPr>
          <a:xfrm>
            <a:off x="1222250" y="3273600"/>
            <a:ext cx="9948000" cy="1253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Berdasarkan metric tersebut diperoleh nilai </a:t>
            </a:r>
            <a:r>
              <a:rPr lang="en-US" sz="1800">
                <a:solidFill>
                  <a:schemeClr val="dk1"/>
                </a:solidFill>
                <a:latin typeface="Dosis"/>
                <a:ea typeface="Dosis"/>
                <a:cs typeface="Dosis"/>
                <a:sym typeface="Dosis"/>
              </a:rPr>
              <a:t>Accuracy</a:t>
            </a:r>
            <a:r>
              <a:rPr b="0" i="0" lang="en-US" sz="1800" u="none" cap="none" strike="noStrike">
                <a:solidFill>
                  <a:schemeClr val="dk1"/>
                </a:solidFill>
                <a:latin typeface="Dosis"/>
                <a:ea typeface="Dosis"/>
                <a:cs typeface="Dosis"/>
                <a:sym typeface="Dosis"/>
              </a:rPr>
              <a:t> yang tinggi jika dibandingkan nilai Precision. </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Dengan begitu, mode</a:t>
            </a:r>
            <a:r>
              <a:rPr lang="en-US" sz="1800">
                <a:solidFill>
                  <a:schemeClr val="dk1"/>
                </a:solidFill>
                <a:latin typeface="Dosis"/>
                <a:ea typeface="Dosis"/>
                <a:cs typeface="Dosis"/>
                <a:sym typeface="Dosis"/>
              </a:rPr>
              <a:t>l</a:t>
            </a:r>
            <a:r>
              <a:rPr b="0" i="0" lang="en-US" sz="1800" u="none" cap="none" strike="noStrike">
                <a:solidFill>
                  <a:schemeClr val="dk1"/>
                </a:solidFill>
                <a:latin typeface="Dosis"/>
                <a:ea typeface="Dosis"/>
                <a:cs typeface="Dosis"/>
                <a:sym typeface="Dosis"/>
              </a:rPr>
              <a:t> Logistic Regression memberikan score yang cukup baik untuk metric Recall.</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Kemudian akan dilakukan Tuning Hyperparameter untuk meningkatkan model </a:t>
            </a:r>
            <a:endParaRPr b="0" i="0" sz="1800" u="none" cap="none" strike="noStrike">
              <a:solidFill>
                <a:srgbClr val="000000"/>
              </a:solidFill>
              <a:latin typeface="Arial"/>
              <a:ea typeface="Arial"/>
              <a:cs typeface="Arial"/>
              <a:sym typeface="Arial"/>
            </a:endParaRPr>
          </a:p>
        </p:txBody>
      </p:sp>
      <p:sp>
        <p:nvSpPr>
          <p:cNvPr id="515" name="Google Shape;515;p53"/>
          <p:cNvSpPr txBox="1"/>
          <p:nvPr/>
        </p:nvSpPr>
        <p:spPr>
          <a:xfrm>
            <a:off x="1294320" y="420617"/>
            <a:ext cx="73524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A. Logistic Regression</a:t>
            </a:r>
            <a:endParaRPr b="1" i="0" sz="2900" u="none" cap="none" strike="noStrike">
              <a:solidFill>
                <a:srgbClr val="0198A3"/>
              </a:solidFill>
              <a:latin typeface="Montserrat"/>
              <a:ea typeface="Montserrat"/>
              <a:cs typeface="Montserrat"/>
              <a:sym typeface="Montserrat"/>
            </a:endParaRPr>
          </a:p>
        </p:txBody>
      </p:sp>
      <p:sp>
        <p:nvSpPr>
          <p:cNvPr id="516" name="Google Shape;516;p53"/>
          <p:cNvSpPr txBox="1"/>
          <p:nvPr/>
        </p:nvSpPr>
        <p:spPr>
          <a:xfrm>
            <a:off x="4967550" y="4616200"/>
            <a:ext cx="4891500" cy="890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True Positive 	 = 11</a:t>
            </a:r>
            <a:r>
              <a:rPr lang="en-US" sz="1800">
                <a:solidFill>
                  <a:schemeClr val="dk1"/>
                </a:solidFill>
                <a:latin typeface="Dosis"/>
                <a:ea typeface="Dosis"/>
                <a:cs typeface="Dosis"/>
                <a:sym typeface="Dosis"/>
              </a:rPr>
              <a:t>4</a:t>
            </a:r>
            <a:r>
              <a:rPr b="0" i="0" lang="en-US" sz="1800" u="none" cap="none" strike="noStrike">
                <a:solidFill>
                  <a:schemeClr val="dk1"/>
                </a:solidFill>
                <a:latin typeface="Dosis"/>
                <a:ea typeface="Dosis"/>
                <a:cs typeface="Dosis"/>
                <a:sym typeface="Dosis"/>
              </a:rPr>
              <a:t>1                 False Negative = 4</a:t>
            </a:r>
            <a:r>
              <a:rPr lang="en-US" sz="1800">
                <a:solidFill>
                  <a:schemeClr val="dk1"/>
                </a:solidFill>
                <a:latin typeface="Dosis"/>
                <a:ea typeface="Dosis"/>
                <a:cs typeface="Dosis"/>
                <a:sym typeface="Dosis"/>
              </a:rPr>
              <a:t>4</a:t>
            </a:r>
            <a:endParaRPr b="0" i="0" sz="18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False Positive       = 1</a:t>
            </a:r>
            <a:r>
              <a:rPr lang="en-US" sz="1800">
                <a:solidFill>
                  <a:schemeClr val="dk1"/>
                </a:solidFill>
                <a:latin typeface="Dosis"/>
                <a:ea typeface="Dosis"/>
                <a:cs typeface="Dosis"/>
                <a:sym typeface="Dosis"/>
              </a:rPr>
              <a:t>9</a:t>
            </a:r>
            <a:r>
              <a:rPr b="0" i="0" lang="en-US" sz="1800" u="none" cap="none" strike="noStrike">
                <a:solidFill>
                  <a:schemeClr val="dk1"/>
                </a:solidFill>
                <a:latin typeface="Dosis"/>
                <a:ea typeface="Dosis"/>
                <a:cs typeface="Dosis"/>
                <a:sym typeface="Dosis"/>
              </a:rPr>
              <a:t>8                 True Negative  = 22</a:t>
            </a:r>
            <a:r>
              <a:rPr lang="en-US" sz="1800">
                <a:solidFill>
                  <a:schemeClr val="dk1"/>
                </a:solidFill>
                <a:latin typeface="Dosis"/>
                <a:ea typeface="Dosis"/>
                <a:cs typeface="Dosis"/>
                <a:sym typeface="Dosis"/>
              </a:rPr>
              <a:t>2</a:t>
            </a:r>
            <a:endParaRPr b="0" i="0" sz="1800" u="none" cap="none" strike="noStrike">
              <a:solidFill>
                <a:schemeClr val="dk1"/>
              </a:solidFill>
              <a:latin typeface="Dosis"/>
              <a:ea typeface="Dosis"/>
              <a:cs typeface="Dosis"/>
              <a:sym typeface="Dosis"/>
            </a:endParaRPr>
          </a:p>
        </p:txBody>
      </p:sp>
      <p:sp>
        <p:nvSpPr>
          <p:cNvPr id="517" name="Google Shape;517;p53"/>
          <p:cNvSpPr txBox="1"/>
          <p:nvPr/>
        </p:nvSpPr>
        <p:spPr>
          <a:xfrm>
            <a:off x="4837500" y="5652100"/>
            <a:ext cx="73545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jumlah false positive masih terlalu besar.  </a:t>
            </a:r>
            <a:endParaRPr b="0" i="0" sz="1800" u="none" cap="none" strike="noStrike">
              <a:solidFill>
                <a:schemeClr val="dk1"/>
              </a:solidFill>
              <a:latin typeface="Arial"/>
              <a:ea typeface="Arial"/>
              <a:cs typeface="Arial"/>
              <a:sym typeface="Arial"/>
            </a:endParaRPr>
          </a:p>
        </p:txBody>
      </p:sp>
      <p:pic>
        <p:nvPicPr>
          <p:cNvPr id="518" name="Google Shape;518;p53"/>
          <p:cNvPicPr preferRelativeResize="0"/>
          <p:nvPr/>
        </p:nvPicPr>
        <p:blipFill>
          <a:blip r:embed="rId4">
            <a:alphaModFix/>
          </a:blip>
          <a:stretch>
            <a:fillRect/>
          </a:stretch>
        </p:blipFill>
        <p:spPr>
          <a:xfrm>
            <a:off x="1298450" y="1264013"/>
            <a:ext cx="7429500" cy="1704975"/>
          </a:xfrm>
          <a:prstGeom prst="rect">
            <a:avLst/>
          </a:prstGeom>
          <a:noFill/>
          <a:ln>
            <a:noFill/>
          </a:ln>
        </p:spPr>
      </p:pic>
      <p:pic>
        <p:nvPicPr>
          <p:cNvPr id="519" name="Google Shape;519;p53"/>
          <p:cNvPicPr preferRelativeResize="0"/>
          <p:nvPr/>
        </p:nvPicPr>
        <p:blipFill>
          <a:blip r:embed="rId5">
            <a:alphaModFix/>
          </a:blip>
          <a:stretch>
            <a:fillRect/>
          </a:stretch>
        </p:blipFill>
        <p:spPr>
          <a:xfrm>
            <a:off x="1294325" y="4551960"/>
            <a:ext cx="3067050" cy="1019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descr="A picture containing drawing&#10;&#10;Description automatically generated" id="524" name="Google Shape;524;p5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25" name="Google Shape;525;p55"/>
          <p:cNvSpPr txBox="1"/>
          <p:nvPr/>
        </p:nvSpPr>
        <p:spPr>
          <a:xfrm>
            <a:off x="6231250" y="4653052"/>
            <a:ext cx="4368000" cy="15864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Berdasarkan matrix tersebut diperoleh nilai False Negative (FN) sudah kecil, akan tetapi False Positive (FP) sangat tinggi. Sehingga perlu dilakukan Hyperparameter Tuning.</a:t>
            </a:r>
            <a:endParaRPr b="0" i="0" sz="1800" u="none" cap="none" strike="noStrike">
              <a:solidFill>
                <a:srgbClr val="000000"/>
              </a:solidFill>
              <a:latin typeface="Arial"/>
              <a:ea typeface="Arial"/>
              <a:cs typeface="Arial"/>
              <a:sym typeface="Arial"/>
            </a:endParaRPr>
          </a:p>
        </p:txBody>
      </p:sp>
      <p:sp>
        <p:nvSpPr>
          <p:cNvPr id="526" name="Google Shape;526;p55"/>
          <p:cNvSpPr txBox="1"/>
          <p:nvPr/>
        </p:nvSpPr>
        <p:spPr>
          <a:xfrm>
            <a:off x="1395495" y="989292"/>
            <a:ext cx="73524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B. K-Nearest Neighbor</a:t>
            </a:r>
            <a:endParaRPr b="1" i="0" sz="2900" u="none" cap="none" strike="noStrike">
              <a:solidFill>
                <a:srgbClr val="0198A3"/>
              </a:solidFill>
              <a:latin typeface="Montserrat"/>
              <a:ea typeface="Montserrat"/>
              <a:cs typeface="Montserrat"/>
              <a:sym typeface="Montserrat"/>
            </a:endParaRPr>
          </a:p>
        </p:txBody>
      </p:sp>
      <p:pic>
        <p:nvPicPr>
          <p:cNvPr id="527" name="Google Shape;527;p55"/>
          <p:cNvPicPr preferRelativeResize="0"/>
          <p:nvPr/>
        </p:nvPicPr>
        <p:blipFill>
          <a:blip r:embed="rId4">
            <a:alphaModFix/>
          </a:blip>
          <a:stretch>
            <a:fillRect/>
          </a:stretch>
        </p:blipFill>
        <p:spPr>
          <a:xfrm>
            <a:off x="1395500" y="1613529"/>
            <a:ext cx="6849100" cy="2846850"/>
          </a:xfrm>
          <a:prstGeom prst="rect">
            <a:avLst/>
          </a:prstGeom>
          <a:noFill/>
          <a:ln>
            <a:noFill/>
          </a:ln>
        </p:spPr>
      </p:pic>
      <p:pic>
        <p:nvPicPr>
          <p:cNvPr id="528" name="Google Shape;528;p55"/>
          <p:cNvPicPr preferRelativeResize="0"/>
          <p:nvPr/>
        </p:nvPicPr>
        <p:blipFill>
          <a:blip r:embed="rId5">
            <a:alphaModFix/>
          </a:blip>
          <a:stretch>
            <a:fillRect/>
          </a:stretch>
        </p:blipFill>
        <p:spPr>
          <a:xfrm>
            <a:off x="1395500" y="4725613"/>
            <a:ext cx="4210050" cy="1247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descr="A picture containing drawing&#10;&#10;Description automatically generated" id="533" name="Google Shape;533;p58"/>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34" name="Google Shape;534;p58"/>
          <p:cNvSpPr txBox="1"/>
          <p:nvPr/>
        </p:nvSpPr>
        <p:spPr>
          <a:xfrm>
            <a:off x="875700" y="2334900"/>
            <a:ext cx="9503700" cy="5232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1800">
                <a:solidFill>
                  <a:schemeClr val="accent2"/>
                </a:solidFill>
                <a:highlight>
                  <a:srgbClr val="FFFFFF"/>
                </a:highlight>
                <a:latin typeface="Dosis"/>
                <a:ea typeface="Dosis"/>
                <a:cs typeface="Dosis"/>
                <a:sym typeface="Dosis"/>
              </a:rPr>
              <a:t>Masih Overfit. gap antara Train score dan test score masih terlalu besar. perlu optimasi dengan model lain.</a:t>
            </a:r>
            <a:endParaRPr i="0" sz="1800" u="none" cap="none" strike="noStrike">
              <a:solidFill>
                <a:schemeClr val="dk1"/>
              </a:solidFill>
              <a:latin typeface="Dosis"/>
              <a:ea typeface="Dosis"/>
              <a:cs typeface="Dosis"/>
              <a:sym typeface="Dosis"/>
            </a:endParaRPr>
          </a:p>
        </p:txBody>
      </p:sp>
      <p:sp>
        <p:nvSpPr>
          <p:cNvPr id="535" name="Google Shape;535;p58"/>
          <p:cNvSpPr txBox="1"/>
          <p:nvPr/>
        </p:nvSpPr>
        <p:spPr>
          <a:xfrm>
            <a:off x="781950" y="187650"/>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Randomized Search</a:t>
            </a:r>
            <a:endParaRPr b="1" i="0" sz="2800" u="none" cap="none" strike="noStrike">
              <a:solidFill>
                <a:srgbClr val="FF9900"/>
              </a:solidFill>
              <a:latin typeface="Montserrat"/>
              <a:ea typeface="Montserrat"/>
              <a:cs typeface="Montserrat"/>
              <a:sym typeface="Montserrat"/>
            </a:endParaRPr>
          </a:p>
        </p:txBody>
      </p:sp>
      <p:pic>
        <p:nvPicPr>
          <p:cNvPr id="536" name="Google Shape;536;p58"/>
          <p:cNvPicPr preferRelativeResize="0"/>
          <p:nvPr/>
        </p:nvPicPr>
        <p:blipFill>
          <a:blip r:embed="rId4">
            <a:alphaModFix/>
          </a:blip>
          <a:stretch>
            <a:fillRect/>
          </a:stretch>
        </p:blipFill>
        <p:spPr>
          <a:xfrm>
            <a:off x="875700" y="903450"/>
            <a:ext cx="7206125" cy="1238848"/>
          </a:xfrm>
          <a:prstGeom prst="rect">
            <a:avLst/>
          </a:prstGeom>
          <a:noFill/>
          <a:ln>
            <a:noFill/>
          </a:ln>
        </p:spPr>
      </p:pic>
      <p:pic>
        <p:nvPicPr>
          <p:cNvPr id="537" name="Google Shape;537;p58"/>
          <p:cNvPicPr preferRelativeResize="0"/>
          <p:nvPr/>
        </p:nvPicPr>
        <p:blipFill>
          <a:blip r:embed="rId5">
            <a:alphaModFix/>
          </a:blip>
          <a:stretch>
            <a:fillRect/>
          </a:stretch>
        </p:blipFill>
        <p:spPr>
          <a:xfrm>
            <a:off x="982850" y="2858100"/>
            <a:ext cx="4267200" cy="2781300"/>
          </a:xfrm>
          <a:prstGeom prst="rect">
            <a:avLst/>
          </a:prstGeom>
          <a:noFill/>
          <a:ln>
            <a:noFill/>
          </a:ln>
        </p:spPr>
      </p:pic>
      <p:sp>
        <p:nvSpPr>
          <p:cNvPr id="538" name="Google Shape;538;p58"/>
          <p:cNvSpPr txBox="1"/>
          <p:nvPr/>
        </p:nvSpPr>
        <p:spPr>
          <a:xfrm>
            <a:off x="5850125" y="3492300"/>
            <a:ext cx="4356600" cy="2147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1800">
                <a:solidFill>
                  <a:schemeClr val="accent2"/>
                </a:solidFill>
                <a:highlight>
                  <a:srgbClr val="FFFFFF"/>
                </a:highlight>
                <a:latin typeface="Dosis"/>
                <a:ea typeface="Dosis"/>
                <a:cs typeface="Dosis"/>
                <a:sym typeface="Dosis"/>
              </a:rPr>
              <a:t>Score Recall sudah sangat bagus, di atas 90%. akan tetapi, jika dilihat perbedaan antara train score dan test score, gap masih sangat tinggi dan termasuk overfitting. Selain itu, Presisi juga masih sangat rendah yang artinya False Positive masih sangat tinggi. </a:t>
            </a:r>
            <a:r>
              <a:rPr b="1" lang="en-US" sz="1800">
                <a:solidFill>
                  <a:schemeClr val="accent2"/>
                </a:solidFill>
                <a:highlight>
                  <a:srgbClr val="FFFFFF"/>
                </a:highlight>
                <a:latin typeface="Dosis"/>
                <a:ea typeface="Dosis"/>
                <a:cs typeface="Dosis"/>
                <a:sym typeface="Dosis"/>
              </a:rPr>
              <a:t>Perlu dicoba lagi model algorithma lainnya.</a:t>
            </a:r>
            <a:endParaRPr i="0" sz="18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descr="A picture containing drawing&#10;&#10;Description automatically generated" id="543" name="Google Shape;543;p5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44" name="Google Shape;544;p57"/>
          <p:cNvSpPr txBox="1"/>
          <p:nvPr/>
        </p:nvSpPr>
        <p:spPr>
          <a:xfrm>
            <a:off x="1198645" y="873692"/>
            <a:ext cx="73524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C. Decision Tree</a:t>
            </a:r>
            <a:endParaRPr b="1" i="0" sz="2900" u="none" cap="none" strike="noStrike">
              <a:solidFill>
                <a:srgbClr val="0198A3"/>
              </a:solidFill>
              <a:latin typeface="Montserrat"/>
              <a:ea typeface="Montserrat"/>
              <a:cs typeface="Montserrat"/>
              <a:sym typeface="Montserrat"/>
            </a:endParaRPr>
          </a:p>
        </p:txBody>
      </p:sp>
      <p:sp>
        <p:nvSpPr>
          <p:cNvPr id="545" name="Google Shape;545;p57"/>
          <p:cNvSpPr txBox="1"/>
          <p:nvPr/>
        </p:nvSpPr>
        <p:spPr>
          <a:xfrm>
            <a:off x="1198650" y="4658850"/>
            <a:ext cx="8182200" cy="13431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Recall Score sudah baik.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Precision juga sudah baik</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Selanjutnya perlu dilakukan lagi Hyperparameter Tuning </a:t>
            </a:r>
            <a:endParaRPr b="0" i="0" sz="1800" u="none" cap="none" strike="noStrike">
              <a:solidFill>
                <a:schemeClr val="dk1"/>
              </a:solidFill>
              <a:latin typeface="Dosis"/>
              <a:ea typeface="Dosis"/>
              <a:cs typeface="Dosis"/>
              <a:sym typeface="Dosis"/>
            </a:endParaRPr>
          </a:p>
        </p:txBody>
      </p:sp>
      <p:pic>
        <p:nvPicPr>
          <p:cNvPr id="546" name="Google Shape;546;p57"/>
          <p:cNvPicPr preferRelativeResize="0"/>
          <p:nvPr/>
        </p:nvPicPr>
        <p:blipFill>
          <a:blip r:embed="rId4">
            <a:alphaModFix/>
          </a:blip>
          <a:stretch>
            <a:fillRect/>
          </a:stretch>
        </p:blipFill>
        <p:spPr>
          <a:xfrm>
            <a:off x="1384700" y="1687879"/>
            <a:ext cx="7296150" cy="2695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descr="A picture containing drawing&#10;&#10;Description automatically generated" id="551" name="Google Shape;551;p5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52" name="Google Shape;552;p56"/>
          <p:cNvSpPr txBox="1"/>
          <p:nvPr/>
        </p:nvSpPr>
        <p:spPr>
          <a:xfrm>
            <a:off x="733650" y="777025"/>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Randomized Search</a:t>
            </a:r>
            <a:endParaRPr b="1" i="0" sz="2800" u="none" cap="none" strike="noStrike">
              <a:solidFill>
                <a:srgbClr val="FF9900"/>
              </a:solidFill>
              <a:latin typeface="Montserrat"/>
              <a:ea typeface="Montserrat"/>
              <a:cs typeface="Montserrat"/>
              <a:sym typeface="Montserrat"/>
            </a:endParaRPr>
          </a:p>
        </p:txBody>
      </p:sp>
      <p:sp>
        <p:nvSpPr>
          <p:cNvPr id="553" name="Google Shape;553;p56"/>
          <p:cNvSpPr txBox="1"/>
          <p:nvPr/>
        </p:nvSpPr>
        <p:spPr>
          <a:xfrm>
            <a:off x="1226100" y="5074450"/>
            <a:ext cx="10044900" cy="1343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1900">
                <a:solidFill>
                  <a:schemeClr val="accent2"/>
                </a:solidFill>
                <a:highlight>
                  <a:srgbClr val="FFFFFF"/>
                </a:highlight>
                <a:latin typeface="Dosis"/>
                <a:ea typeface="Dosis"/>
                <a:cs typeface="Dosis"/>
                <a:sym typeface="Dosis"/>
              </a:rPr>
              <a:t>Overfit setelah dilakukan hyperparameter. Trial dengan model algoritma lain.</a:t>
            </a:r>
            <a:endParaRPr i="0" sz="1900" u="none" cap="none" strike="noStrike">
              <a:solidFill>
                <a:schemeClr val="dk1"/>
              </a:solidFill>
              <a:latin typeface="Dosis"/>
              <a:ea typeface="Dosis"/>
              <a:cs typeface="Dosis"/>
              <a:sym typeface="Dosis"/>
            </a:endParaRPr>
          </a:p>
        </p:txBody>
      </p:sp>
      <p:pic>
        <p:nvPicPr>
          <p:cNvPr id="554" name="Google Shape;554;p56"/>
          <p:cNvPicPr preferRelativeResize="0"/>
          <p:nvPr/>
        </p:nvPicPr>
        <p:blipFill>
          <a:blip r:embed="rId4">
            <a:alphaModFix/>
          </a:blip>
          <a:stretch>
            <a:fillRect/>
          </a:stretch>
        </p:blipFill>
        <p:spPr>
          <a:xfrm>
            <a:off x="1156975" y="1774075"/>
            <a:ext cx="2705100" cy="1133475"/>
          </a:xfrm>
          <a:prstGeom prst="rect">
            <a:avLst/>
          </a:prstGeom>
          <a:noFill/>
          <a:ln>
            <a:noFill/>
          </a:ln>
        </p:spPr>
      </p:pic>
      <p:pic>
        <p:nvPicPr>
          <p:cNvPr id="555" name="Google Shape;555;p56"/>
          <p:cNvPicPr preferRelativeResize="0"/>
          <p:nvPr/>
        </p:nvPicPr>
        <p:blipFill>
          <a:blip r:embed="rId5">
            <a:alphaModFix/>
          </a:blip>
          <a:stretch>
            <a:fillRect/>
          </a:stretch>
        </p:blipFill>
        <p:spPr>
          <a:xfrm>
            <a:off x="1156975" y="3381400"/>
            <a:ext cx="7324725" cy="1219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descr="A picture containing drawing&#10;&#10;Description automatically generated" id="560" name="Google Shape;560;p5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61" name="Google Shape;561;p59"/>
          <p:cNvSpPr txBox="1"/>
          <p:nvPr/>
        </p:nvSpPr>
        <p:spPr>
          <a:xfrm>
            <a:off x="860932" y="663067"/>
            <a:ext cx="7352400" cy="999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D. Bagging: Random Forest</a:t>
            </a:r>
            <a:endParaRPr b="0" i="0" sz="1750" u="none" cap="none" strike="noStrike">
              <a:solidFill>
                <a:srgbClr val="D5D5D5"/>
              </a:solidFill>
              <a:highlight>
                <a:srgbClr val="383838"/>
              </a:highlight>
              <a:latin typeface="Roboto"/>
              <a:ea typeface="Roboto"/>
              <a:cs typeface="Roboto"/>
              <a:sym typeface="Roboto"/>
            </a:endParaRPr>
          </a:p>
          <a:p>
            <a:pPr indent="0" lvl="0" marL="0" marR="0" rtl="0" algn="l">
              <a:lnSpc>
                <a:spcPct val="103125"/>
              </a:lnSpc>
              <a:spcBef>
                <a:spcPts val="0"/>
              </a:spcBef>
              <a:spcAft>
                <a:spcPts val="0"/>
              </a:spcAft>
              <a:buClr>
                <a:srgbClr val="000000"/>
              </a:buClr>
              <a:buSzPts val="3200"/>
              <a:buFont typeface="Arial"/>
              <a:buNone/>
            </a:pPr>
            <a:r>
              <a:t/>
            </a:r>
            <a:endParaRPr b="1" i="0" sz="2900" u="none" cap="none" strike="noStrike">
              <a:solidFill>
                <a:srgbClr val="0198A3"/>
              </a:solidFill>
              <a:latin typeface="Montserrat"/>
              <a:ea typeface="Montserrat"/>
              <a:cs typeface="Montserrat"/>
              <a:sym typeface="Montserrat"/>
            </a:endParaRPr>
          </a:p>
        </p:txBody>
      </p:sp>
      <p:sp>
        <p:nvSpPr>
          <p:cNvPr id="562" name="Google Shape;562;p59"/>
          <p:cNvSpPr txBox="1"/>
          <p:nvPr/>
        </p:nvSpPr>
        <p:spPr>
          <a:xfrm>
            <a:off x="7796150" y="3410825"/>
            <a:ext cx="3656100" cy="27774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Very Good. </a:t>
            </a:r>
            <a:r>
              <a:rPr b="1" i="0" lang="en-US" sz="1800" u="none" cap="none" strike="noStrike">
                <a:solidFill>
                  <a:schemeClr val="accent2"/>
                </a:solidFill>
                <a:highlight>
                  <a:srgbClr val="FFFFFF"/>
                </a:highlight>
                <a:latin typeface="Dosis"/>
                <a:ea typeface="Dosis"/>
                <a:cs typeface="Dosis"/>
                <a:sym typeface="Dosis"/>
              </a:rPr>
              <a:t>Recall</a:t>
            </a:r>
            <a:r>
              <a:rPr b="0" i="0" lang="en-US" sz="1800" u="none" cap="none" strike="noStrike">
                <a:solidFill>
                  <a:schemeClr val="accent2"/>
                </a:solidFill>
                <a:highlight>
                  <a:srgbClr val="FFFFFF"/>
                </a:highlight>
                <a:latin typeface="Dosis"/>
                <a:ea typeface="Dosis"/>
                <a:cs typeface="Dosis"/>
                <a:sym typeface="Dosis"/>
              </a:rPr>
              <a:t> score sudah mencapai 0,95. </a:t>
            </a:r>
            <a:r>
              <a:rPr b="1" i="0" lang="en-US" sz="1800" u="none" cap="none" strike="noStrike">
                <a:solidFill>
                  <a:schemeClr val="accent2"/>
                </a:solidFill>
                <a:highlight>
                  <a:srgbClr val="FFFFFF"/>
                </a:highlight>
                <a:latin typeface="Dosis"/>
                <a:ea typeface="Dosis"/>
                <a:cs typeface="Dosis"/>
                <a:sym typeface="Dosis"/>
              </a:rPr>
              <a:t>Precision</a:t>
            </a:r>
            <a:r>
              <a:rPr b="0" i="0" lang="en-US" sz="1800" u="none" cap="none" strike="noStrike">
                <a:solidFill>
                  <a:schemeClr val="accent2"/>
                </a:solidFill>
                <a:highlight>
                  <a:srgbClr val="FFFFFF"/>
                </a:highlight>
                <a:latin typeface="Dosis"/>
                <a:ea typeface="Dosis"/>
                <a:cs typeface="Dosis"/>
                <a:sym typeface="Dosis"/>
              </a:rPr>
              <a:t> 0,</a:t>
            </a:r>
            <a:r>
              <a:rPr lang="en-US" sz="1800">
                <a:solidFill>
                  <a:schemeClr val="accent2"/>
                </a:solidFill>
                <a:highlight>
                  <a:srgbClr val="FFFFFF"/>
                </a:highlight>
                <a:latin typeface="Dosis"/>
                <a:ea typeface="Dosis"/>
                <a:cs typeface="Dosis"/>
                <a:sym typeface="Dosis"/>
              </a:rPr>
              <a:t>87</a:t>
            </a:r>
            <a:r>
              <a:rPr b="0" i="0" lang="en-US" sz="1800" u="none" cap="none" strike="noStrike">
                <a:solidFill>
                  <a:schemeClr val="accent2"/>
                </a:solidFill>
                <a:highlight>
                  <a:srgbClr val="FFFFFF"/>
                </a:highlight>
                <a:latin typeface="Dosis"/>
                <a:ea typeface="Dosis"/>
                <a:cs typeface="Dosis"/>
                <a:sym typeface="Dosis"/>
              </a:rPr>
              <a:t> dan </a:t>
            </a:r>
            <a:r>
              <a:rPr b="1" i="0" lang="en-US" sz="1800" u="none" cap="none" strike="noStrike">
                <a:solidFill>
                  <a:schemeClr val="accent2"/>
                </a:solidFill>
                <a:highlight>
                  <a:srgbClr val="FFFFFF"/>
                </a:highlight>
                <a:latin typeface="Dosis"/>
                <a:ea typeface="Dosis"/>
                <a:cs typeface="Dosis"/>
                <a:sym typeface="Dosis"/>
              </a:rPr>
              <a:t>F1</a:t>
            </a:r>
            <a:r>
              <a:rPr b="0" i="0" lang="en-US" sz="1800" u="none" cap="none" strike="noStrike">
                <a:solidFill>
                  <a:schemeClr val="accent2"/>
                </a:solidFill>
                <a:highlight>
                  <a:srgbClr val="FFFFFF"/>
                </a:highlight>
                <a:latin typeface="Dosis"/>
                <a:ea typeface="Dosis"/>
                <a:cs typeface="Dosis"/>
                <a:sym typeface="Dosis"/>
              </a:rPr>
              <a:t> score 0,86.</a:t>
            </a:r>
            <a:endParaRPr b="0" i="0" sz="1800" u="none" cap="none" strike="noStrike">
              <a:solidFill>
                <a:schemeClr val="accent2"/>
              </a:solidFill>
              <a:highlight>
                <a:srgbClr val="FFFFFF"/>
              </a:highlight>
              <a:latin typeface="Dosis"/>
              <a:ea typeface="Dosis"/>
              <a:cs typeface="Dosis"/>
              <a:sym typeface="Dosis"/>
            </a:endParaRPr>
          </a:p>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Dapat digunakan sebagai </a:t>
            </a:r>
            <a:r>
              <a:rPr b="1" i="0" lang="en-US" sz="1800" u="none" cap="none" strike="noStrike">
                <a:solidFill>
                  <a:schemeClr val="accent2"/>
                </a:solidFill>
                <a:highlight>
                  <a:srgbClr val="FFFFFF"/>
                </a:highlight>
                <a:latin typeface="Dosis"/>
                <a:ea typeface="Dosis"/>
                <a:cs typeface="Dosis"/>
                <a:sym typeface="Dosis"/>
              </a:rPr>
              <a:t>Alternatif</a:t>
            </a:r>
            <a:r>
              <a:rPr b="0" i="0" lang="en-US" sz="1800" u="none" cap="none" strike="noStrike">
                <a:solidFill>
                  <a:schemeClr val="accent2"/>
                </a:solidFill>
                <a:highlight>
                  <a:srgbClr val="FFFFFF"/>
                </a:highlight>
                <a:latin typeface="Dosis"/>
                <a:ea typeface="Dosis"/>
                <a:cs typeface="Dosis"/>
                <a:sym typeface="Dosis"/>
              </a:rPr>
              <a:t>.</a:t>
            </a:r>
            <a:endParaRPr b="0" i="0" sz="1800" u="none" cap="none" strike="noStrike">
              <a:solidFill>
                <a:srgbClr val="000000"/>
              </a:solidFill>
              <a:latin typeface="Dosis"/>
              <a:ea typeface="Dosis"/>
              <a:cs typeface="Dosis"/>
              <a:sym typeface="Dosis"/>
            </a:endParaRPr>
          </a:p>
        </p:txBody>
      </p:sp>
      <p:pic>
        <p:nvPicPr>
          <p:cNvPr id="563" name="Google Shape;563;p59"/>
          <p:cNvPicPr preferRelativeResize="0"/>
          <p:nvPr/>
        </p:nvPicPr>
        <p:blipFill>
          <a:blip r:embed="rId4">
            <a:alphaModFix/>
          </a:blip>
          <a:stretch>
            <a:fillRect/>
          </a:stretch>
        </p:blipFill>
        <p:spPr>
          <a:xfrm>
            <a:off x="982850" y="1238503"/>
            <a:ext cx="6347450" cy="52176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2"/>
          <p:cNvSpPr txBox="1"/>
          <p:nvPr>
            <p:ph type="title"/>
          </p:nvPr>
        </p:nvSpPr>
        <p:spPr>
          <a:xfrm>
            <a:off x="545470" y="77244"/>
            <a:ext cx="10260177" cy="763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lang="en-US">
                <a:solidFill>
                  <a:schemeClr val="dk1"/>
                </a:solidFill>
                <a:latin typeface="Arial"/>
                <a:ea typeface="Arial"/>
                <a:cs typeface="Arial"/>
                <a:sym typeface="Arial"/>
              </a:rPr>
              <a:t>Goal</a:t>
            </a:r>
            <a:endParaRPr/>
          </a:p>
        </p:txBody>
      </p:sp>
      <p:sp>
        <p:nvSpPr>
          <p:cNvPr id="124" name="Google Shape;124;p12"/>
          <p:cNvSpPr txBox="1"/>
          <p:nvPr>
            <p:ph idx="1" type="body"/>
          </p:nvPr>
        </p:nvSpPr>
        <p:spPr>
          <a:xfrm>
            <a:off x="460570" y="856754"/>
            <a:ext cx="11360700" cy="3110400"/>
          </a:xfrm>
          <a:prstGeom prst="rect">
            <a:avLst/>
          </a:prstGeom>
          <a:noFill/>
          <a:ln>
            <a:noFill/>
          </a:ln>
        </p:spPr>
        <p:txBody>
          <a:bodyPr anchorCtr="0" anchor="t" bIns="121900" lIns="121900" spcFirstLastPara="1" rIns="121900" wrap="square" tIns="121900">
            <a:normAutofit lnSpcReduction="10000"/>
          </a:bodyPr>
          <a:lstStyle/>
          <a:p>
            <a:pPr indent="0" lvl="0" marL="0" rtl="0" algn="just">
              <a:lnSpc>
                <a:spcPct val="115000"/>
              </a:lnSpc>
              <a:spcBef>
                <a:spcPts val="0"/>
              </a:spcBef>
              <a:spcAft>
                <a:spcPts val="0"/>
              </a:spcAft>
              <a:buSzPts val="1900"/>
              <a:buNone/>
            </a:pPr>
            <a:r>
              <a:rPr lang="en-US"/>
              <a:t>P</a:t>
            </a:r>
            <a:r>
              <a:rPr lang="en-US">
                <a:solidFill>
                  <a:schemeClr val="dk1"/>
                </a:solidFill>
                <a:latin typeface="Montserrat"/>
                <a:ea typeface="Montserrat"/>
                <a:cs typeface="Montserrat"/>
                <a:sym typeface="Montserrat"/>
              </a:rPr>
              <a:t>rediksi </a:t>
            </a:r>
            <a:r>
              <a:rPr i="1" lang="en-US">
                <a:solidFill>
                  <a:schemeClr val="dk1"/>
                </a:solidFill>
                <a:latin typeface="Montserrat"/>
                <a:ea typeface="Montserrat"/>
                <a:cs typeface="Montserrat"/>
                <a:sym typeface="Montserrat"/>
              </a:rPr>
              <a:t>customer</a:t>
            </a:r>
            <a:r>
              <a:rPr lang="en-US">
                <a:solidFill>
                  <a:schemeClr val="dk1"/>
                </a:solidFill>
                <a:latin typeface="Montserrat"/>
                <a:ea typeface="Montserrat"/>
                <a:cs typeface="Montserrat"/>
                <a:sym typeface="Montserrat"/>
              </a:rPr>
              <a:t> </a:t>
            </a:r>
            <a:r>
              <a:rPr i="1" lang="en-US">
                <a:solidFill>
                  <a:schemeClr val="dk1"/>
                </a:solidFill>
                <a:latin typeface="Montserrat"/>
                <a:ea typeface="Montserrat"/>
                <a:cs typeface="Montserrat"/>
                <a:sym typeface="Montserrat"/>
              </a:rPr>
              <a:t>churn</a:t>
            </a:r>
            <a:r>
              <a:rPr lang="en-US">
                <a:solidFill>
                  <a:schemeClr val="dk1"/>
                </a:solidFill>
                <a:latin typeface="Montserrat"/>
                <a:ea typeface="Montserrat"/>
                <a:cs typeface="Montserrat"/>
                <a:sym typeface="Montserrat"/>
              </a:rPr>
              <a:t> </a:t>
            </a:r>
            <a:r>
              <a:rPr lang="en-US"/>
              <a:t>berdasarkan</a:t>
            </a:r>
            <a:r>
              <a:rPr lang="en-US">
                <a:solidFill>
                  <a:schemeClr val="dk1"/>
                </a:solidFill>
                <a:latin typeface="Montserrat"/>
                <a:ea typeface="Montserrat"/>
                <a:cs typeface="Montserrat"/>
                <a:sym typeface="Montserrat"/>
              </a:rPr>
              <a:t> pola perilaku customer, seperti complain dan tingkat kepuasan customer. Sehingga kita dapat menurunkan angka churn dan fokus meningkatkan retensi pelanggan (misalnya dengan memberikan program loyalitas pelanggan) sehingga cost operation dapat diminimalisir. Karena cost yang dikeluarkan untuk mendapatkan customer baru akan lebih tinggi dibandingkan mempertahankan pelanggan yang sudah ada.</a:t>
            </a:r>
            <a:endParaRPr>
              <a:solidFill>
                <a:schemeClr val="dk1"/>
              </a:solidFill>
              <a:latin typeface="Montserrat"/>
              <a:ea typeface="Montserrat"/>
              <a:cs typeface="Montserrat"/>
              <a:sym typeface="Montserrat"/>
            </a:endParaRPr>
          </a:p>
          <a:p>
            <a:pPr indent="-349250" lvl="0" marL="457200" rtl="0" algn="l">
              <a:lnSpc>
                <a:spcPct val="115000"/>
              </a:lnSpc>
              <a:spcBef>
                <a:spcPts val="800"/>
              </a:spcBef>
              <a:spcAft>
                <a:spcPts val="0"/>
              </a:spcAft>
              <a:buSzPts val="1900"/>
              <a:buChar char="●"/>
            </a:pPr>
            <a:r>
              <a:rPr lang="en-US">
                <a:solidFill>
                  <a:schemeClr val="dk1"/>
                </a:solidFill>
                <a:latin typeface="Montserrat"/>
                <a:ea typeface="Montserrat"/>
                <a:cs typeface="Montserrat"/>
                <a:sym typeface="Montserrat"/>
              </a:rPr>
              <a:t>Tingkat </a:t>
            </a:r>
            <a:r>
              <a:rPr i="1" lang="en-US">
                <a:solidFill>
                  <a:schemeClr val="dk1"/>
                </a:solidFill>
                <a:latin typeface="Montserrat"/>
                <a:ea typeface="Montserrat"/>
                <a:cs typeface="Montserrat"/>
                <a:sym typeface="Montserrat"/>
              </a:rPr>
              <a:t>Churn customer</a:t>
            </a:r>
            <a:r>
              <a:rPr lang="en-US">
                <a:solidFill>
                  <a:schemeClr val="dk1"/>
                </a:solidFill>
                <a:latin typeface="Montserrat"/>
                <a:ea typeface="Montserrat"/>
                <a:cs typeface="Montserrat"/>
                <a:sym typeface="Montserrat"/>
              </a:rPr>
              <a:t> berkurang, targetnya &lt;10%</a:t>
            </a:r>
            <a:endParaRPr>
              <a:solidFill>
                <a:schemeClr val="dk1"/>
              </a:solidFill>
              <a:latin typeface="Montserrat"/>
              <a:ea typeface="Montserrat"/>
              <a:cs typeface="Montserrat"/>
              <a:sym typeface="Montserrat"/>
            </a:endParaRPr>
          </a:p>
          <a:p>
            <a:pPr indent="-349250" lvl="0" marL="457200" rtl="0" algn="l">
              <a:lnSpc>
                <a:spcPct val="115000"/>
              </a:lnSpc>
              <a:spcBef>
                <a:spcPts val="800"/>
              </a:spcBef>
              <a:spcAft>
                <a:spcPts val="0"/>
              </a:spcAft>
              <a:buClr>
                <a:schemeClr val="dk1"/>
              </a:buClr>
              <a:buSzPts val="1900"/>
              <a:buFont typeface="Montserrat"/>
              <a:buChar char="●"/>
            </a:pPr>
            <a:r>
              <a:rPr lang="en-US">
                <a:solidFill>
                  <a:schemeClr val="dk1"/>
                </a:solidFill>
                <a:latin typeface="Montserrat"/>
                <a:ea typeface="Montserrat"/>
                <a:cs typeface="Montserrat"/>
                <a:sym typeface="Montserrat"/>
              </a:rPr>
              <a:t>Tingkat kepuasan customer naik &gt;3 </a:t>
            </a:r>
            <a:endParaRPr>
              <a:solidFill>
                <a:schemeClr val="dk1"/>
              </a:solidFill>
              <a:latin typeface="Montserrat"/>
              <a:ea typeface="Montserrat"/>
              <a:cs typeface="Montserrat"/>
              <a:sym typeface="Montserrat"/>
            </a:endParaRPr>
          </a:p>
        </p:txBody>
      </p:sp>
      <p:sp>
        <p:nvSpPr>
          <p:cNvPr id="125" name="Google Shape;125;p12"/>
          <p:cNvSpPr txBox="1"/>
          <p:nvPr/>
        </p:nvSpPr>
        <p:spPr>
          <a:xfrm>
            <a:off x="545470" y="3898813"/>
            <a:ext cx="10348672" cy="763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121900" lIns="121900" spcFirstLastPara="1" rIns="121900" wrap="square" tIns="121900">
            <a:normAutofit/>
          </a:bodyPr>
          <a:lstStyle/>
          <a:p>
            <a:pPr indent="0" lvl="0" marL="0" marR="0" rtl="0" algn="l">
              <a:lnSpc>
                <a:spcPct val="90000"/>
              </a:lnSpc>
              <a:spcBef>
                <a:spcPts val="0"/>
              </a:spcBef>
              <a:spcAft>
                <a:spcPts val="0"/>
              </a:spcAft>
              <a:buClr>
                <a:schemeClr val="dk1"/>
              </a:buClr>
              <a:buSzPts val="3795"/>
              <a:buFont typeface="Montserrat"/>
              <a:buNone/>
            </a:pPr>
            <a:r>
              <a:rPr b="1" i="0" lang="en-US" sz="3300" u="none" cap="none" strike="noStrike">
                <a:solidFill>
                  <a:schemeClr val="dk1"/>
                </a:solidFill>
                <a:latin typeface="Montserrat"/>
                <a:ea typeface="Montserrat"/>
                <a:cs typeface="Montserrat"/>
                <a:sym typeface="Montserrat"/>
              </a:rPr>
              <a:t>Objective</a:t>
            </a:r>
            <a:endParaRPr b="1" i="0" sz="3300" u="none" cap="none" strike="noStrike">
              <a:solidFill>
                <a:schemeClr val="dk1"/>
              </a:solidFill>
              <a:latin typeface="Montserrat"/>
              <a:ea typeface="Montserrat"/>
              <a:cs typeface="Montserrat"/>
              <a:sym typeface="Montserrat"/>
            </a:endParaRPr>
          </a:p>
        </p:txBody>
      </p:sp>
      <p:sp>
        <p:nvSpPr>
          <p:cNvPr id="126" name="Google Shape;126;p12"/>
          <p:cNvSpPr txBox="1"/>
          <p:nvPr/>
        </p:nvSpPr>
        <p:spPr>
          <a:xfrm>
            <a:off x="330750" y="4546661"/>
            <a:ext cx="11360700" cy="1341600"/>
          </a:xfrm>
          <a:prstGeom prst="rect">
            <a:avLst/>
          </a:prstGeom>
          <a:noFill/>
          <a:ln>
            <a:noFill/>
          </a:ln>
        </p:spPr>
        <p:txBody>
          <a:bodyPr anchorCtr="0" anchor="t" bIns="121900" lIns="121900" spcFirstLastPara="1" rIns="121900" wrap="square" tIns="121900">
            <a:normAutofit/>
          </a:bodyPr>
          <a:lstStyle/>
          <a:p>
            <a:pPr indent="0" lvl="0" marL="10795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Membuat model </a:t>
            </a:r>
            <a:r>
              <a:rPr b="0" i="1" lang="en-US" sz="1900" u="none" cap="none" strike="noStrike">
                <a:solidFill>
                  <a:schemeClr val="dk1"/>
                </a:solidFill>
                <a:latin typeface="Montserrat"/>
                <a:ea typeface="Montserrat"/>
                <a:cs typeface="Montserrat"/>
                <a:sym typeface="Montserrat"/>
              </a:rPr>
              <a:t>machine learning</a:t>
            </a:r>
            <a:r>
              <a:rPr b="0" i="0" lang="en-US" sz="1900" u="none" cap="none" strike="noStrike">
                <a:solidFill>
                  <a:schemeClr val="dk1"/>
                </a:solidFill>
                <a:latin typeface="Montserrat"/>
                <a:ea typeface="Montserrat"/>
                <a:cs typeface="Montserrat"/>
                <a:sym typeface="Montserrat"/>
              </a:rPr>
              <a:t> untuk memprediksi </a:t>
            </a:r>
            <a:r>
              <a:rPr b="0" i="1" lang="en-US" sz="1900" u="none" cap="none" strike="noStrike">
                <a:solidFill>
                  <a:schemeClr val="dk1"/>
                </a:solidFill>
                <a:latin typeface="Montserrat"/>
                <a:ea typeface="Montserrat"/>
                <a:cs typeface="Montserrat"/>
                <a:sym typeface="Montserrat"/>
              </a:rPr>
              <a:t>customer </a:t>
            </a:r>
            <a:r>
              <a:rPr b="0" i="0" lang="en-US" sz="1900" u="none" cap="none" strike="noStrike">
                <a:solidFill>
                  <a:schemeClr val="dk1"/>
                </a:solidFill>
                <a:latin typeface="Montserrat"/>
                <a:ea typeface="Montserrat"/>
                <a:cs typeface="Montserrat"/>
                <a:sym typeface="Montserrat"/>
              </a:rPr>
              <a:t>yang akan </a:t>
            </a:r>
            <a:r>
              <a:rPr b="0" i="1" lang="en-US" sz="1900" u="none" cap="none" strike="noStrike">
                <a:solidFill>
                  <a:schemeClr val="dk1"/>
                </a:solidFill>
                <a:latin typeface="Montserrat"/>
                <a:ea typeface="Montserrat"/>
                <a:cs typeface="Montserrat"/>
                <a:sym typeface="Montserrat"/>
              </a:rPr>
              <a:t>churn</a:t>
            </a:r>
            <a:r>
              <a:rPr b="0" i="0" lang="en-US" sz="1900" u="none" cap="none" strike="noStrike">
                <a:solidFill>
                  <a:schemeClr val="dk1"/>
                </a:solidFill>
                <a:latin typeface="Montserrat"/>
                <a:ea typeface="Montserrat"/>
                <a:cs typeface="Montserrat"/>
                <a:sym typeface="Montserrat"/>
              </a:rPr>
              <a:t>.</a:t>
            </a:r>
            <a:endParaRPr b="0" i="0" sz="1900" u="none" cap="none" strike="noStrike">
              <a:solidFill>
                <a:schemeClr val="dk1"/>
              </a:solidFill>
              <a:latin typeface="Montserrat"/>
              <a:ea typeface="Montserrat"/>
              <a:cs typeface="Montserrat"/>
              <a:sym typeface="Montserrat"/>
            </a:endParaRPr>
          </a:p>
        </p:txBody>
      </p:sp>
      <p:sp>
        <p:nvSpPr>
          <p:cNvPr id="127" name="Google Shape;127;p12"/>
          <p:cNvSpPr txBox="1"/>
          <p:nvPr>
            <p:ph type="title"/>
          </p:nvPr>
        </p:nvSpPr>
        <p:spPr>
          <a:xfrm>
            <a:off x="545475" y="5124742"/>
            <a:ext cx="10348667" cy="763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Font typeface="Montserrat"/>
              <a:buNone/>
            </a:pPr>
            <a:r>
              <a:rPr i="1" lang="en-US">
                <a:solidFill>
                  <a:schemeClr val="dk1"/>
                </a:solidFill>
                <a:latin typeface="Arial"/>
                <a:ea typeface="Arial"/>
                <a:cs typeface="Arial"/>
                <a:sym typeface="Arial"/>
              </a:rPr>
              <a:t>Business Metrics</a:t>
            </a:r>
            <a:endParaRPr i="1"/>
          </a:p>
        </p:txBody>
      </p:sp>
      <p:sp>
        <p:nvSpPr>
          <p:cNvPr id="128" name="Google Shape;128;p12"/>
          <p:cNvSpPr txBox="1"/>
          <p:nvPr>
            <p:ph idx="1" type="body"/>
          </p:nvPr>
        </p:nvSpPr>
        <p:spPr>
          <a:xfrm>
            <a:off x="545475" y="5888256"/>
            <a:ext cx="11360700" cy="892500"/>
          </a:xfrm>
          <a:prstGeom prst="rect">
            <a:avLst/>
          </a:prstGeom>
          <a:noFill/>
          <a:ln>
            <a:noFill/>
          </a:ln>
        </p:spPr>
        <p:txBody>
          <a:bodyPr anchorCtr="0" anchor="t" bIns="121900" lIns="121900" spcFirstLastPara="1" rIns="121900" wrap="square" tIns="121900">
            <a:normAutofit lnSpcReduction="10000"/>
          </a:bodyPr>
          <a:lstStyle/>
          <a:p>
            <a:pPr indent="-457200" lvl="0" marL="565150" rtl="0" algn="l">
              <a:lnSpc>
                <a:spcPct val="115000"/>
              </a:lnSpc>
              <a:spcBef>
                <a:spcPts val="0"/>
              </a:spcBef>
              <a:spcAft>
                <a:spcPts val="0"/>
              </a:spcAft>
              <a:buSzPts val="1900"/>
              <a:buFont typeface="Arial"/>
              <a:buAutoNum type="arabicPeriod"/>
            </a:pPr>
            <a:r>
              <a:rPr i="1" lang="en-US">
                <a:solidFill>
                  <a:schemeClr val="dk1"/>
                </a:solidFill>
                <a:latin typeface="Montserrat"/>
                <a:ea typeface="Montserrat"/>
                <a:cs typeface="Montserrat"/>
                <a:sym typeface="Montserrat"/>
              </a:rPr>
              <a:t>Churn Rate - </a:t>
            </a:r>
            <a:r>
              <a:rPr lang="en-US">
                <a:solidFill>
                  <a:schemeClr val="dk1"/>
                </a:solidFill>
                <a:latin typeface="Montserrat"/>
                <a:ea typeface="Montserrat"/>
                <a:cs typeface="Montserrat"/>
                <a:sym typeface="Montserrat"/>
              </a:rPr>
              <a:t>(</a:t>
            </a:r>
            <a:r>
              <a:rPr i="1" lang="en-US">
                <a:solidFill>
                  <a:schemeClr val="dk1"/>
                </a:solidFill>
                <a:latin typeface="Montserrat"/>
                <a:ea typeface="Montserrat"/>
                <a:cs typeface="Montserrat"/>
                <a:sym typeface="Montserrat"/>
              </a:rPr>
              <a:t>Main</a:t>
            </a:r>
            <a:r>
              <a:rPr lang="en-US">
                <a:solidFill>
                  <a:schemeClr val="dk1"/>
                </a:solidFill>
                <a:latin typeface="Montserrat"/>
                <a:ea typeface="Montserrat"/>
                <a:cs typeface="Montserrat"/>
                <a:sym typeface="Montserrat"/>
              </a:rPr>
              <a:t>)</a:t>
            </a:r>
            <a:endParaRPr i="1">
              <a:solidFill>
                <a:schemeClr val="dk1"/>
              </a:solidFill>
              <a:latin typeface="Montserrat"/>
              <a:ea typeface="Montserrat"/>
              <a:cs typeface="Montserrat"/>
              <a:sym typeface="Montserrat"/>
            </a:endParaRPr>
          </a:p>
          <a:p>
            <a:pPr indent="-457200" lvl="0" marL="565150" rtl="0" algn="l">
              <a:lnSpc>
                <a:spcPct val="115000"/>
              </a:lnSpc>
              <a:spcBef>
                <a:spcPts val="0"/>
              </a:spcBef>
              <a:spcAft>
                <a:spcPts val="0"/>
              </a:spcAft>
              <a:buSzPts val="1900"/>
              <a:buFont typeface="Arial"/>
              <a:buAutoNum type="arabicPeriod"/>
            </a:pPr>
            <a:r>
              <a:rPr i="1" lang="en-US"/>
              <a:t>Satisfaction Score (</a:t>
            </a:r>
            <a:r>
              <a:rPr i="1" lang="en-US">
                <a:solidFill>
                  <a:schemeClr val="dk1"/>
                </a:solidFill>
                <a:latin typeface="Montserrat"/>
                <a:ea typeface="Montserrat"/>
                <a:cs typeface="Montserrat"/>
                <a:sym typeface="Montserrat"/>
              </a:rPr>
              <a:t>Customer Satisfaction) -</a:t>
            </a:r>
            <a:r>
              <a:rPr lang="en-US">
                <a:solidFill>
                  <a:schemeClr val="dk1"/>
                </a:solidFill>
                <a:latin typeface="Montserrat"/>
                <a:ea typeface="Montserrat"/>
                <a:cs typeface="Montserrat"/>
                <a:sym typeface="Montserrat"/>
              </a:rPr>
              <a:t> (</a:t>
            </a:r>
            <a:r>
              <a:rPr i="1" lang="en-US">
                <a:solidFill>
                  <a:schemeClr val="dk1"/>
                </a:solidFill>
                <a:latin typeface="Montserrat"/>
                <a:ea typeface="Montserrat"/>
                <a:cs typeface="Montserrat"/>
                <a:sym typeface="Montserrat"/>
              </a:rPr>
              <a:t>Secondary</a:t>
            </a:r>
            <a:r>
              <a:rPr lang="en-US">
                <a:solidFill>
                  <a:schemeClr val="dk1"/>
                </a:solidFill>
                <a:latin typeface="Montserrat"/>
                <a:ea typeface="Montserrat"/>
                <a:cs typeface="Montserrat"/>
                <a:sym typeface="Montserrat"/>
              </a:rPr>
              <a:t>)</a:t>
            </a:r>
            <a:endParaRPr i="1">
              <a:solidFill>
                <a:schemeClr val="dk1"/>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descr="A picture containing drawing&#10;&#10;Description automatically generated" id="568" name="Google Shape;568;p60"/>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69" name="Google Shape;569;p60"/>
          <p:cNvSpPr txBox="1"/>
          <p:nvPr/>
        </p:nvSpPr>
        <p:spPr>
          <a:xfrm>
            <a:off x="759000" y="811225"/>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Randomized Search</a:t>
            </a:r>
            <a:endParaRPr b="1" i="0" sz="2800" u="none" cap="none" strike="noStrike">
              <a:solidFill>
                <a:srgbClr val="FF9900"/>
              </a:solidFill>
              <a:latin typeface="Montserrat"/>
              <a:ea typeface="Montserrat"/>
              <a:cs typeface="Montserrat"/>
              <a:sym typeface="Montserrat"/>
            </a:endParaRPr>
          </a:p>
        </p:txBody>
      </p:sp>
      <p:pic>
        <p:nvPicPr>
          <p:cNvPr id="570" name="Google Shape;570;p60"/>
          <p:cNvPicPr preferRelativeResize="0"/>
          <p:nvPr/>
        </p:nvPicPr>
        <p:blipFill>
          <a:blip r:embed="rId4">
            <a:alphaModFix/>
          </a:blip>
          <a:stretch>
            <a:fillRect/>
          </a:stretch>
        </p:blipFill>
        <p:spPr>
          <a:xfrm>
            <a:off x="304800" y="1473450"/>
            <a:ext cx="11887201" cy="45667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descr="A picture containing drawing&#10;&#10;Description automatically generated" id="575" name="Google Shape;575;p61"/>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76" name="Google Shape;576;p61"/>
          <p:cNvSpPr txBox="1"/>
          <p:nvPr/>
        </p:nvSpPr>
        <p:spPr>
          <a:xfrm>
            <a:off x="759000" y="390850"/>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Randomized Search</a:t>
            </a:r>
            <a:endParaRPr b="1" i="0" sz="2800" u="none" cap="none" strike="noStrike">
              <a:solidFill>
                <a:srgbClr val="FF9900"/>
              </a:solidFill>
              <a:latin typeface="Montserrat"/>
              <a:ea typeface="Montserrat"/>
              <a:cs typeface="Montserrat"/>
              <a:sym typeface="Montserrat"/>
            </a:endParaRPr>
          </a:p>
        </p:txBody>
      </p:sp>
      <p:pic>
        <p:nvPicPr>
          <p:cNvPr id="577" name="Google Shape;577;p61"/>
          <p:cNvPicPr preferRelativeResize="0"/>
          <p:nvPr/>
        </p:nvPicPr>
        <p:blipFill>
          <a:blip r:embed="rId4">
            <a:alphaModFix/>
          </a:blip>
          <a:stretch>
            <a:fillRect/>
          </a:stretch>
        </p:blipFill>
        <p:spPr>
          <a:xfrm>
            <a:off x="1053675" y="1079825"/>
            <a:ext cx="6362700" cy="5305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3"/>
          <p:cNvSpPr txBox="1"/>
          <p:nvPr>
            <p:ph type="title"/>
          </p:nvPr>
        </p:nvSpPr>
        <p:spPr>
          <a:xfrm>
            <a:off x="946125" y="59336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FF9900"/>
                </a:solidFill>
              </a:rPr>
              <a:t>Feature Importance</a:t>
            </a:r>
            <a:endParaRPr>
              <a:solidFill>
                <a:srgbClr val="FF9900"/>
              </a:solidFill>
            </a:endParaRPr>
          </a:p>
        </p:txBody>
      </p:sp>
      <p:pic>
        <p:nvPicPr>
          <p:cNvPr id="584" name="Google Shape;584;p63"/>
          <p:cNvPicPr preferRelativeResize="0"/>
          <p:nvPr/>
        </p:nvPicPr>
        <p:blipFill>
          <a:blip r:embed="rId3">
            <a:alphaModFix/>
          </a:blip>
          <a:stretch>
            <a:fillRect/>
          </a:stretch>
        </p:blipFill>
        <p:spPr>
          <a:xfrm>
            <a:off x="946125" y="1356876"/>
            <a:ext cx="9170951" cy="5193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descr="A picture containing drawing&#10;&#10;Description automatically generated" id="589" name="Google Shape;589;p64"/>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590" name="Google Shape;590;p64"/>
          <p:cNvSpPr txBox="1"/>
          <p:nvPr/>
        </p:nvSpPr>
        <p:spPr>
          <a:xfrm>
            <a:off x="838320" y="527642"/>
            <a:ext cx="7352400" cy="999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E. Boosting: AdaBoost</a:t>
            </a:r>
            <a:endParaRPr b="0" i="0" sz="1750" u="none" cap="none" strike="noStrike">
              <a:solidFill>
                <a:srgbClr val="D5D5D5"/>
              </a:solidFill>
              <a:highlight>
                <a:srgbClr val="383838"/>
              </a:highlight>
              <a:latin typeface="Roboto"/>
              <a:ea typeface="Roboto"/>
              <a:cs typeface="Roboto"/>
              <a:sym typeface="Roboto"/>
            </a:endParaRPr>
          </a:p>
          <a:p>
            <a:pPr indent="0" lvl="0" marL="0" marR="0" rtl="0" algn="l">
              <a:lnSpc>
                <a:spcPct val="103125"/>
              </a:lnSpc>
              <a:spcBef>
                <a:spcPts val="0"/>
              </a:spcBef>
              <a:spcAft>
                <a:spcPts val="0"/>
              </a:spcAft>
              <a:buClr>
                <a:srgbClr val="000000"/>
              </a:buClr>
              <a:buSzPts val="3200"/>
              <a:buFont typeface="Arial"/>
              <a:buNone/>
            </a:pPr>
            <a:r>
              <a:t/>
            </a:r>
            <a:endParaRPr b="1" i="0" sz="2900" u="none" cap="none" strike="noStrike">
              <a:solidFill>
                <a:srgbClr val="0198A3"/>
              </a:solidFill>
              <a:latin typeface="Montserrat"/>
              <a:ea typeface="Montserrat"/>
              <a:cs typeface="Montserrat"/>
              <a:sym typeface="Montserrat"/>
            </a:endParaRPr>
          </a:p>
        </p:txBody>
      </p:sp>
      <p:pic>
        <p:nvPicPr>
          <p:cNvPr id="591" name="Google Shape;591;p64"/>
          <p:cNvPicPr preferRelativeResize="0"/>
          <p:nvPr/>
        </p:nvPicPr>
        <p:blipFill>
          <a:blip r:embed="rId4">
            <a:alphaModFix/>
          </a:blip>
          <a:stretch>
            <a:fillRect/>
          </a:stretch>
        </p:blipFill>
        <p:spPr>
          <a:xfrm>
            <a:off x="982875" y="1089676"/>
            <a:ext cx="6866325" cy="5550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1424e69e037_0_70"/>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t/>
            </a:r>
            <a:endParaRPr/>
          </a:p>
        </p:txBody>
      </p:sp>
      <p:sp>
        <p:nvSpPr>
          <p:cNvPr id="598" name="Google Shape;598;g1424e69e037_0_70"/>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599" name="Google Shape;599;g1424e69e037_0_70"/>
          <p:cNvPicPr preferRelativeResize="0"/>
          <p:nvPr/>
        </p:nvPicPr>
        <p:blipFill>
          <a:blip r:embed="rId3">
            <a:alphaModFix/>
          </a:blip>
          <a:stretch>
            <a:fillRect/>
          </a:stretch>
        </p:blipFill>
        <p:spPr>
          <a:xfrm>
            <a:off x="817075" y="1221225"/>
            <a:ext cx="9402649" cy="5258750"/>
          </a:xfrm>
          <a:prstGeom prst="rect">
            <a:avLst/>
          </a:prstGeom>
          <a:noFill/>
          <a:ln>
            <a:noFill/>
          </a:ln>
        </p:spPr>
      </p:pic>
      <p:sp>
        <p:nvSpPr>
          <p:cNvPr id="600" name="Google Shape;600;g1424e69e037_0_70"/>
          <p:cNvSpPr txBox="1"/>
          <p:nvPr>
            <p:ph type="title"/>
          </p:nvPr>
        </p:nvSpPr>
        <p:spPr>
          <a:xfrm>
            <a:off x="585800" y="284242"/>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FF9900"/>
                </a:solidFill>
              </a:rPr>
              <a:t>Feature Importance</a:t>
            </a:r>
            <a:endParaRPr>
              <a:solidFill>
                <a:srgbClr val="FF99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descr="A picture containing drawing&#10;&#10;Description automatically generated" id="605" name="Google Shape;605;p6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606" name="Google Shape;606;p65"/>
          <p:cNvSpPr txBox="1"/>
          <p:nvPr/>
        </p:nvSpPr>
        <p:spPr>
          <a:xfrm>
            <a:off x="705425" y="61525"/>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Adaboost</a:t>
            </a:r>
            <a:endParaRPr b="1" i="0" sz="2800" u="none" cap="none" strike="noStrike">
              <a:solidFill>
                <a:srgbClr val="FF9900"/>
              </a:solidFill>
              <a:latin typeface="Montserrat"/>
              <a:ea typeface="Montserrat"/>
              <a:cs typeface="Montserrat"/>
              <a:sym typeface="Montserrat"/>
            </a:endParaRPr>
          </a:p>
        </p:txBody>
      </p:sp>
      <p:pic>
        <p:nvPicPr>
          <p:cNvPr id="607" name="Google Shape;607;p65"/>
          <p:cNvPicPr preferRelativeResize="0"/>
          <p:nvPr/>
        </p:nvPicPr>
        <p:blipFill>
          <a:blip r:embed="rId4">
            <a:alphaModFix/>
          </a:blip>
          <a:stretch>
            <a:fillRect/>
          </a:stretch>
        </p:blipFill>
        <p:spPr>
          <a:xfrm>
            <a:off x="705425" y="585400"/>
            <a:ext cx="10519200" cy="61670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6"/>
          <p:cNvSpPr txBox="1"/>
          <p:nvPr>
            <p:ph type="title"/>
          </p:nvPr>
        </p:nvSpPr>
        <p:spPr>
          <a:xfrm>
            <a:off x="545638" y="88700"/>
            <a:ext cx="51720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1100"/>
              <a:buFont typeface="Arial"/>
              <a:buNone/>
            </a:pPr>
            <a:r>
              <a:rPr lang="en-US" sz="3200">
                <a:solidFill>
                  <a:srgbClr val="0198A3"/>
                </a:solidFill>
              </a:rPr>
              <a:t>Best Parameters</a:t>
            </a:r>
            <a:endParaRPr/>
          </a:p>
        </p:txBody>
      </p:sp>
      <p:sp>
        <p:nvSpPr>
          <p:cNvPr id="614" name="Google Shape;614;p66"/>
          <p:cNvSpPr txBox="1"/>
          <p:nvPr>
            <p:ph type="title"/>
          </p:nvPr>
        </p:nvSpPr>
        <p:spPr>
          <a:xfrm>
            <a:off x="7072925" y="1216375"/>
            <a:ext cx="4548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SzPts val="3700"/>
              <a:buNone/>
            </a:pPr>
            <a:r>
              <a:rPr lang="en-US" sz="3200">
                <a:solidFill>
                  <a:srgbClr val="FF9900"/>
                </a:solidFill>
              </a:rPr>
              <a:t>Feature Importance</a:t>
            </a:r>
            <a:endParaRPr>
              <a:solidFill>
                <a:srgbClr val="FF9900"/>
              </a:solidFill>
            </a:endParaRPr>
          </a:p>
        </p:txBody>
      </p:sp>
      <p:pic>
        <p:nvPicPr>
          <p:cNvPr id="615" name="Google Shape;615;p66"/>
          <p:cNvPicPr preferRelativeResize="0"/>
          <p:nvPr/>
        </p:nvPicPr>
        <p:blipFill>
          <a:blip r:embed="rId3">
            <a:alphaModFix/>
          </a:blip>
          <a:stretch>
            <a:fillRect/>
          </a:stretch>
        </p:blipFill>
        <p:spPr>
          <a:xfrm>
            <a:off x="686388" y="781975"/>
            <a:ext cx="4672719" cy="911575"/>
          </a:xfrm>
          <a:prstGeom prst="rect">
            <a:avLst/>
          </a:prstGeom>
          <a:noFill/>
          <a:ln>
            <a:noFill/>
          </a:ln>
        </p:spPr>
      </p:pic>
      <p:pic>
        <p:nvPicPr>
          <p:cNvPr id="616" name="Google Shape;616;p66"/>
          <p:cNvPicPr preferRelativeResize="0"/>
          <p:nvPr/>
        </p:nvPicPr>
        <p:blipFill>
          <a:blip r:embed="rId4">
            <a:alphaModFix/>
          </a:blip>
          <a:stretch>
            <a:fillRect/>
          </a:stretch>
        </p:blipFill>
        <p:spPr>
          <a:xfrm>
            <a:off x="3634975" y="1979875"/>
            <a:ext cx="8140519" cy="4573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descr="A picture containing drawing&#10;&#10;Description automatically generated" id="621" name="Google Shape;621;p6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622" name="Google Shape;622;p67"/>
          <p:cNvSpPr txBox="1"/>
          <p:nvPr/>
        </p:nvSpPr>
        <p:spPr>
          <a:xfrm>
            <a:off x="937145" y="607767"/>
            <a:ext cx="73524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E. Boosting: XGBoost</a:t>
            </a:r>
            <a:endParaRPr b="1" i="0" sz="2900" u="none" cap="none" strike="noStrike">
              <a:solidFill>
                <a:srgbClr val="0198A3"/>
              </a:solidFill>
              <a:latin typeface="Montserrat"/>
              <a:ea typeface="Montserrat"/>
              <a:cs typeface="Montserrat"/>
              <a:sym typeface="Montserrat"/>
            </a:endParaRPr>
          </a:p>
        </p:txBody>
      </p:sp>
      <p:pic>
        <p:nvPicPr>
          <p:cNvPr id="623" name="Google Shape;623;p67"/>
          <p:cNvPicPr preferRelativeResize="0"/>
          <p:nvPr/>
        </p:nvPicPr>
        <p:blipFill>
          <a:blip r:embed="rId4">
            <a:alphaModFix/>
          </a:blip>
          <a:stretch>
            <a:fillRect/>
          </a:stretch>
        </p:blipFill>
        <p:spPr>
          <a:xfrm>
            <a:off x="1116800" y="1427842"/>
            <a:ext cx="6360181" cy="51253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descr="A picture containing drawing&#10;&#10;Description automatically generated" id="628" name="Google Shape;628;p68"/>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629" name="Google Shape;629;p68"/>
          <p:cNvSpPr txBox="1"/>
          <p:nvPr/>
        </p:nvSpPr>
        <p:spPr>
          <a:xfrm>
            <a:off x="759000" y="342800"/>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XGboost</a:t>
            </a:r>
            <a:endParaRPr b="1" i="0" sz="2800" u="none" cap="none" strike="noStrike">
              <a:solidFill>
                <a:srgbClr val="FF9900"/>
              </a:solidFill>
              <a:latin typeface="Montserrat"/>
              <a:ea typeface="Montserrat"/>
              <a:cs typeface="Montserrat"/>
              <a:sym typeface="Montserrat"/>
            </a:endParaRPr>
          </a:p>
        </p:txBody>
      </p:sp>
      <p:pic>
        <p:nvPicPr>
          <p:cNvPr id="630" name="Google Shape;630;p68"/>
          <p:cNvPicPr preferRelativeResize="0"/>
          <p:nvPr/>
        </p:nvPicPr>
        <p:blipFill>
          <a:blip r:embed="rId4">
            <a:alphaModFix/>
          </a:blip>
          <a:stretch>
            <a:fillRect/>
          </a:stretch>
        </p:blipFill>
        <p:spPr>
          <a:xfrm>
            <a:off x="956075" y="1085375"/>
            <a:ext cx="4400550" cy="4105275"/>
          </a:xfrm>
          <a:prstGeom prst="rect">
            <a:avLst/>
          </a:prstGeom>
          <a:noFill/>
          <a:ln>
            <a:noFill/>
          </a:ln>
        </p:spPr>
      </p:pic>
      <p:sp>
        <p:nvSpPr>
          <p:cNvPr id="631" name="Google Shape;631;p68"/>
          <p:cNvSpPr txBox="1"/>
          <p:nvPr/>
        </p:nvSpPr>
        <p:spPr>
          <a:xfrm>
            <a:off x="5946025" y="1883225"/>
            <a:ext cx="5358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2"/>
                </a:solidFill>
                <a:highlight>
                  <a:srgbClr val="FFFFFF"/>
                </a:highlight>
                <a:latin typeface="Dosis"/>
                <a:ea typeface="Dosis"/>
                <a:cs typeface="Dosis"/>
                <a:sym typeface="Dosis"/>
              </a:rPr>
              <a:t>Model ini sudah sangat baik. dengan score Recall yang sudah cukup optimum dan score precision yang juga sangat baik. Paduan score ini menjadi XGBoost model sebagai model machine learning yang akan digunakan dalam bisnis. Dengan prinsip FN dan FP sekecilnya-kecilnya. Dengan demikian, retensi pelanggan dapat ditingkatkan sesuai sasaran. </a:t>
            </a:r>
            <a:r>
              <a:rPr b="1" lang="en-US" sz="1800">
                <a:solidFill>
                  <a:schemeClr val="accent2"/>
                </a:solidFill>
                <a:highlight>
                  <a:srgbClr val="FFFFFF"/>
                </a:highlight>
                <a:latin typeface="Dosis"/>
                <a:ea typeface="Dosis"/>
                <a:cs typeface="Dosis"/>
                <a:sym typeface="Dosis"/>
              </a:rPr>
              <a:t>MODEL INI SUDAH BEST FIT.</a:t>
            </a:r>
            <a:endParaRPr sz="1800">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9"/>
          <p:cNvSpPr txBox="1"/>
          <p:nvPr>
            <p:ph type="title"/>
          </p:nvPr>
        </p:nvSpPr>
        <p:spPr>
          <a:xfrm>
            <a:off x="585800" y="59975"/>
            <a:ext cx="51720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SzPts val="3700"/>
              <a:buNone/>
            </a:pPr>
            <a:r>
              <a:rPr lang="en-US" sz="3200">
                <a:solidFill>
                  <a:srgbClr val="0198A3"/>
                </a:solidFill>
              </a:rPr>
              <a:t>Best Parameters</a:t>
            </a:r>
            <a:endParaRPr/>
          </a:p>
        </p:txBody>
      </p:sp>
      <p:sp>
        <p:nvSpPr>
          <p:cNvPr id="638" name="Google Shape;638;p69"/>
          <p:cNvSpPr txBox="1"/>
          <p:nvPr>
            <p:ph type="title"/>
          </p:nvPr>
        </p:nvSpPr>
        <p:spPr>
          <a:xfrm>
            <a:off x="6808700" y="1216350"/>
            <a:ext cx="4548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SzPts val="3700"/>
              <a:buNone/>
            </a:pPr>
            <a:r>
              <a:rPr lang="en-US" sz="3000">
                <a:solidFill>
                  <a:srgbClr val="FF9900"/>
                </a:solidFill>
              </a:rPr>
              <a:t>Feature Importance</a:t>
            </a:r>
            <a:endParaRPr sz="3000">
              <a:solidFill>
                <a:srgbClr val="FF9900"/>
              </a:solidFill>
            </a:endParaRPr>
          </a:p>
        </p:txBody>
      </p:sp>
      <p:pic>
        <p:nvPicPr>
          <p:cNvPr id="639" name="Google Shape;639;p69"/>
          <p:cNvPicPr preferRelativeResize="0"/>
          <p:nvPr/>
        </p:nvPicPr>
        <p:blipFill>
          <a:blip r:embed="rId3">
            <a:alphaModFix/>
          </a:blip>
          <a:stretch>
            <a:fillRect/>
          </a:stretch>
        </p:blipFill>
        <p:spPr>
          <a:xfrm>
            <a:off x="585800" y="655425"/>
            <a:ext cx="5172001" cy="1797586"/>
          </a:xfrm>
          <a:prstGeom prst="rect">
            <a:avLst/>
          </a:prstGeom>
          <a:noFill/>
          <a:ln>
            <a:noFill/>
          </a:ln>
        </p:spPr>
      </p:pic>
      <p:pic>
        <p:nvPicPr>
          <p:cNvPr id="640" name="Google Shape;640;p69"/>
          <p:cNvPicPr preferRelativeResize="0"/>
          <p:nvPr/>
        </p:nvPicPr>
        <p:blipFill>
          <a:blip r:embed="rId4">
            <a:alphaModFix/>
          </a:blip>
          <a:stretch>
            <a:fillRect/>
          </a:stretch>
        </p:blipFill>
        <p:spPr>
          <a:xfrm>
            <a:off x="3634975" y="1979849"/>
            <a:ext cx="8085249" cy="457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A picture containing drawing&#10;&#10;Description automatically generated" id="133" name="Google Shape;133;p3"/>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134" name="Google Shape;134;p3"/>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lang="en-US"/>
              <a:t>Exploratory Data Analysis (EDA)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0"/>
          <p:cNvSpPr txBox="1"/>
          <p:nvPr/>
        </p:nvSpPr>
        <p:spPr>
          <a:xfrm>
            <a:off x="1041720" y="315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Kesimpulan Modeling</a:t>
            </a:r>
            <a:endParaRPr b="1" i="0" sz="3200" u="none" cap="none" strike="noStrike">
              <a:solidFill>
                <a:srgbClr val="0198A3"/>
              </a:solidFill>
              <a:latin typeface="Montserrat"/>
              <a:ea typeface="Montserrat"/>
              <a:cs typeface="Montserrat"/>
              <a:sym typeface="Montserrat"/>
            </a:endParaRPr>
          </a:p>
        </p:txBody>
      </p:sp>
      <p:sp>
        <p:nvSpPr>
          <p:cNvPr id="646" name="Google Shape;646;p70"/>
          <p:cNvSpPr txBox="1"/>
          <p:nvPr/>
        </p:nvSpPr>
        <p:spPr>
          <a:xfrm>
            <a:off x="1041725" y="900650"/>
            <a:ext cx="10533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000"/>
              <a:buFont typeface="Arial"/>
              <a:buNone/>
            </a:pPr>
            <a:r>
              <a:rPr b="1" i="0" lang="en-US" sz="2000" u="none" cap="none" strike="noStrike">
                <a:solidFill>
                  <a:schemeClr val="dk1"/>
                </a:solidFill>
                <a:latin typeface="Dosis"/>
                <a:ea typeface="Dosis"/>
                <a:cs typeface="Dosis"/>
                <a:sym typeface="Dosis"/>
              </a:rPr>
              <a:t>Nilai matrix setelah dilakukan Hyperparameter Tuning:</a:t>
            </a:r>
            <a:endParaRPr b="1" i="0" sz="3000" u="none" cap="none" strike="noStrike">
              <a:solidFill>
                <a:schemeClr val="dk1"/>
              </a:solidFill>
              <a:latin typeface="Arial"/>
              <a:ea typeface="Arial"/>
              <a:cs typeface="Arial"/>
              <a:sym typeface="Arial"/>
            </a:endParaRPr>
          </a:p>
        </p:txBody>
      </p:sp>
      <p:sp>
        <p:nvSpPr>
          <p:cNvPr id="647" name="Google Shape;647;p70"/>
          <p:cNvSpPr txBox="1"/>
          <p:nvPr/>
        </p:nvSpPr>
        <p:spPr>
          <a:xfrm>
            <a:off x="1041725" y="5459950"/>
            <a:ext cx="105330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2000" u="none" cap="none" strike="noStrike">
                <a:solidFill>
                  <a:schemeClr val="dk1"/>
                </a:solidFill>
                <a:latin typeface="Dosis"/>
                <a:ea typeface="Dosis"/>
                <a:cs typeface="Dosis"/>
                <a:sym typeface="Dosis"/>
              </a:rPr>
              <a:t>Evaluasi model menggunakan XGBoost cenderung menghasilkan nilai yang tinggi di semua matriks, baik itu Accuracy, Precision,</a:t>
            </a:r>
            <a:r>
              <a:rPr lang="en-US" sz="2000">
                <a:solidFill>
                  <a:schemeClr val="dk1"/>
                </a:solidFill>
                <a:latin typeface="Dosis"/>
                <a:ea typeface="Dosis"/>
                <a:cs typeface="Dosis"/>
                <a:sym typeface="Dosis"/>
              </a:rPr>
              <a:t>Recall</a:t>
            </a:r>
            <a:r>
              <a:rPr b="0" i="0" lang="en-US" sz="2000" u="none" cap="none" strike="noStrike">
                <a:solidFill>
                  <a:schemeClr val="dk1"/>
                </a:solidFill>
                <a:latin typeface="Dosis"/>
                <a:ea typeface="Dosis"/>
                <a:cs typeface="Dosis"/>
                <a:sym typeface="Dosis"/>
              </a:rPr>
              <a:t>, AUC, dan terutama matrix </a:t>
            </a:r>
            <a:r>
              <a:rPr lang="en-US" sz="2000">
                <a:solidFill>
                  <a:schemeClr val="dk1"/>
                </a:solidFill>
                <a:latin typeface="Dosis"/>
                <a:ea typeface="Dosis"/>
                <a:cs typeface="Dosis"/>
                <a:sym typeface="Dosis"/>
              </a:rPr>
              <a:t>F1-Score</a:t>
            </a:r>
            <a:r>
              <a:rPr b="0" i="0" lang="en-US" sz="2000" u="none" cap="none" strike="noStrike">
                <a:solidFill>
                  <a:schemeClr val="dk1"/>
                </a:solidFill>
                <a:latin typeface="Dosis"/>
                <a:ea typeface="Dosis"/>
                <a:cs typeface="Dosis"/>
                <a:sym typeface="Dosis"/>
              </a:rPr>
              <a:t> sebagai business matrix utama.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p:txBody>
      </p:sp>
      <p:pic>
        <p:nvPicPr>
          <p:cNvPr id="648" name="Google Shape;648;p70"/>
          <p:cNvPicPr preferRelativeResize="0"/>
          <p:nvPr/>
        </p:nvPicPr>
        <p:blipFill>
          <a:blip r:embed="rId3">
            <a:alphaModFix/>
          </a:blip>
          <a:stretch>
            <a:fillRect/>
          </a:stretch>
        </p:blipFill>
        <p:spPr>
          <a:xfrm>
            <a:off x="1041725" y="1413075"/>
            <a:ext cx="7991475" cy="3667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1"/>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Confusion Matrix</a:t>
            </a:r>
            <a:endParaRPr b="1" i="0" sz="3200" u="none" cap="none" strike="noStrike">
              <a:solidFill>
                <a:srgbClr val="0198A3"/>
              </a:solidFill>
              <a:latin typeface="Montserrat"/>
              <a:ea typeface="Montserrat"/>
              <a:cs typeface="Montserrat"/>
              <a:sym typeface="Montserrat"/>
            </a:endParaRPr>
          </a:p>
        </p:txBody>
      </p:sp>
      <p:graphicFrame>
        <p:nvGraphicFramePr>
          <p:cNvPr id="654" name="Google Shape;654;p71"/>
          <p:cNvGraphicFramePr/>
          <p:nvPr/>
        </p:nvGraphicFramePr>
        <p:xfrm>
          <a:off x="2627388" y="2367025"/>
          <a:ext cx="3000000" cy="3000000"/>
        </p:xfrm>
        <a:graphic>
          <a:graphicData uri="http://schemas.openxmlformats.org/drawingml/2006/table">
            <a:tbl>
              <a:tblPr>
                <a:noFill/>
                <a:tableStyleId>{79C76846-EBC1-4DB0-AE74-09E64137B636}</a:tableStyleId>
              </a:tblPr>
              <a:tblGrid>
                <a:gridCol w="1433825"/>
                <a:gridCol w="1433825"/>
                <a:gridCol w="1429300"/>
              </a:tblGrid>
              <a:tr h="742900">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Positif</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Negatif</a:t>
                      </a:r>
                      <a:endParaRPr b="1" sz="1600" u="none" cap="none" strike="noStrike"/>
                    </a:p>
                  </a:txBody>
                  <a:tcPr marT="91425" marB="91425" marR="91425" marL="91425"/>
                </a:tc>
              </a:tr>
              <a:tr h="74290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Positif</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131</a:t>
                      </a:r>
                      <a:r>
                        <a:rPr b="1" lang="en-US" sz="2000"/>
                        <a:t>0</a:t>
                      </a:r>
                      <a:endParaRPr b="1" sz="2000" u="none" cap="none" strike="noStrike"/>
                    </a:p>
                  </a:txBody>
                  <a:tcPr marT="91425" marB="91425" marR="91425" marL="91425">
                    <a:solidFill>
                      <a:srgbClr val="CC4125"/>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3</a:t>
                      </a:r>
                      <a:r>
                        <a:rPr b="1" lang="en-US" sz="2000"/>
                        <a:t>4</a:t>
                      </a:r>
                      <a:endParaRPr b="1" sz="2000" u="none" cap="none" strike="noStrike"/>
                    </a:p>
                  </a:txBody>
                  <a:tcPr marT="91425" marB="91425" marR="91425" marL="91425">
                    <a:solidFill>
                      <a:srgbClr val="E6B8AF"/>
                    </a:solidFill>
                  </a:tcPr>
                </a:tc>
              </a:tr>
              <a:tr h="7143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Negatif</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2</a:t>
                      </a:r>
                      <a:r>
                        <a:rPr b="1" lang="en-US" sz="2000"/>
                        <a:t>9</a:t>
                      </a:r>
                      <a:endParaRPr b="1" sz="2000" u="none" cap="none" strike="noStrike"/>
                    </a:p>
                  </a:txBody>
                  <a:tcPr marT="91425" marB="91425" marR="91425" marL="91425">
                    <a:solidFill>
                      <a:srgbClr val="F4CCCC"/>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2</a:t>
                      </a:r>
                      <a:r>
                        <a:rPr b="1" lang="en-US" sz="2000"/>
                        <a:t>32</a:t>
                      </a:r>
                      <a:endParaRPr b="1" sz="2000" u="none" cap="none" strike="noStrike"/>
                    </a:p>
                  </a:txBody>
                  <a:tcPr marT="91425" marB="91425" marR="91425" marL="91425">
                    <a:solidFill>
                      <a:srgbClr val="E06666"/>
                    </a:solidFill>
                  </a:tcPr>
                </a:tc>
              </a:tr>
            </a:tbl>
          </a:graphicData>
        </a:graphic>
      </p:graphicFrame>
      <p:cxnSp>
        <p:nvCxnSpPr>
          <p:cNvPr id="655" name="Google Shape;655;p71"/>
          <p:cNvCxnSpPr/>
          <p:nvPr/>
        </p:nvCxnSpPr>
        <p:spPr>
          <a:xfrm>
            <a:off x="2633275" y="2378475"/>
            <a:ext cx="1419000" cy="725100"/>
          </a:xfrm>
          <a:prstGeom prst="straightConnector1">
            <a:avLst/>
          </a:prstGeom>
          <a:noFill/>
          <a:ln cap="flat" cmpd="sng" w="9525">
            <a:solidFill>
              <a:schemeClr val="dk2"/>
            </a:solidFill>
            <a:prstDash val="solid"/>
            <a:round/>
            <a:headEnd len="sm" w="sm" type="none"/>
            <a:tailEnd len="sm" w="sm" type="none"/>
          </a:ln>
        </p:spPr>
      </p:cxnSp>
      <p:sp>
        <p:nvSpPr>
          <p:cNvPr id="656" name="Google Shape;656;p71"/>
          <p:cNvSpPr txBox="1"/>
          <p:nvPr/>
        </p:nvSpPr>
        <p:spPr>
          <a:xfrm>
            <a:off x="2846350" y="2290825"/>
            <a:ext cx="1419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Dosis"/>
                <a:ea typeface="Dosis"/>
                <a:cs typeface="Dosis"/>
                <a:sym typeface="Dosis"/>
              </a:rPr>
              <a:t>Predicted </a:t>
            </a:r>
            <a:endParaRPr b="0" i="0" sz="1400" u="none" cap="none" strike="noStrike">
              <a:solidFill>
                <a:srgbClr val="000000"/>
              </a:solidFill>
              <a:latin typeface="Dosis"/>
              <a:ea typeface="Dosis"/>
              <a:cs typeface="Dosis"/>
              <a:sym typeface="Dosis"/>
            </a:endParaRPr>
          </a:p>
        </p:txBody>
      </p:sp>
      <p:sp>
        <p:nvSpPr>
          <p:cNvPr id="657" name="Google Shape;657;p71"/>
          <p:cNvSpPr txBox="1"/>
          <p:nvPr/>
        </p:nvSpPr>
        <p:spPr>
          <a:xfrm>
            <a:off x="2320825" y="2721925"/>
            <a:ext cx="1419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Dosis"/>
                <a:ea typeface="Dosis"/>
                <a:cs typeface="Dosis"/>
                <a:sym typeface="Dosis"/>
              </a:rPr>
              <a:t>Actual</a:t>
            </a:r>
            <a:endParaRPr b="0" i="0" sz="1400" u="none" cap="none" strike="noStrike">
              <a:solidFill>
                <a:srgbClr val="000000"/>
              </a:solidFill>
              <a:latin typeface="Dosis"/>
              <a:ea typeface="Dosis"/>
              <a:cs typeface="Dosis"/>
              <a:sym typeface="Dosis"/>
            </a:endParaRPr>
          </a:p>
        </p:txBody>
      </p:sp>
      <p:sp>
        <p:nvSpPr>
          <p:cNvPr id="658" name="Google Shape;658;p71"/>
          <p:cNvSpPr txBox="1"/>
          <p:nvPr/>
        </p:nvSpPr>
        <p:spPr>
          <a:xfrm>
            <a:off x="7425550" y="2977475"/>
            <a:ext cx="3000000" cy="1589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 True positive = 131</a:t>
            </a:r>
            <a:r>
              <a:rPr lang="en-US" sz="1800">
                <a:solidFill>
                  <a:schemeClr val="dk1"/>
                </a:solidFill>
                <a:latin typeface="Dosis"/>
                <a:ea typeface="Dosis"/>
                <a:cs typeface="Dosis"/>
                <a:sym typeface="Dosis"/>
              </a:rPr>
              <a:t>0</a:t>
            </a:r>
            <a:endParaRPr b="0" i="0" sz="1800" u="none" cap="none" strike="noStrike">
              <a:solidFill>
                <a:schemeClr val="dk1"/>
              </a:solidFill>
              <a:latin typeface="Dosis"/>
              <a:ea typeface="Dosis"/>
              <a:cs typeface="Dosis"/>
              <a:sym typeface="Dosis"/>
            </a:endParaRPr>
          </a:p>
          <a:p>
            <a:pPr indent="0" lvl="0" marL="0" marR="0" rtl="0" algn="l">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 False Negative = 3</a:t>
            </a:r>
            <a:r>
              <a:rPr lang="en-US" sz="1800">
                <a:solidFill>
                  <a:schemeClr val="dk1"/>
                </a:solidFill>
                <a:latin typeface="Dosis"/>
                <a:ea typeface="Dosis"/>
                <a:cs typeface="Dosis"/>
                <a:sym typeface="Dosis"/>
              </a:rPr>
              <a:t>4</a:t>
            </a:r>
            <a:endParaRPr b="0" i="0" sz="1800" u="none" cap="none" strike="noStrike">
              <a:solidFill>
                <a:schemeClr val="dk1"/>
              </a:solidFill>
              <a:latin typeface="Dosis"/>
              <a:ea typeface="Dosis"/>
              <a:cs typeface="Dosis"/>
              <a:sym typeface="Dosis"/>
            </a:endParaRPr>
          </a:p>
          <a:p>
            <a:pPr indent="0" lvl="0" marL="0" marR="0" rtl="0" algn="l">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 False Positive = 2</a:t>
            </a:r>
            <a:r>
              <a:rPr lang="en-US" sz="1800">
                <a:solidFill>
                  <a:schemeClr val="dk1"/>
                </a:solidFill>
                <a:latin typeface="Dosis"/>
                <a:ea typeface="Dosis"/>
                <a:cs typeface="Dosis"/>
                <a:sym typeface="Dosis"/>
              </a:rPr>
              <a:t>9</a:t>
            </a:r>
            <a:endParaRPr b="0" i="0" sz="1800" u="none" cap="none" strike="noStrike">
              <a:solidFill>
                <a:schemeClr val="dk1"/>
              </a:solidFill>
              <a:latin typeface="Dosis"/>
              <a:ea typeface="Dosis"/>
              <a:cs typeface="Dosis"/>
              <a:sym typeface="Dosis"/>
            </a:endParaRPr>
          </a:p>
          <a:p>
            <a:pPr indent="0" lvl="0" marL="0" marR="0" rtl="0" algn="l">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 True Negative = 23</a:t>
            </a:r>
            <a:r>
              <a:rPr lang="en-US" sz="1800">
                <a:solidFill>
                  <a:schemeClr val="dk1"/>
                </a:solidFill>
                <a:latin typeface="Dosis"/>
                <a:ea typeface="Dosis"/>
                <a:cs typeface="Dosis"/>
                <a:sym typeface="Dosis"/>
              </a:rPr>
              <a:t>2</a:t>
            </a:r>
            <a:endParaRPr b="0" i="0" sz="18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2"/>
          <p:cNvSpPr txBox="1"/>
          <p:nvPr/>
        </p:nvSpPr>
        <p:spPr>
          <a:xfrm>
            <a:off x="1022520" y="45139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Feature Selection</a:t>
            </a:r>
            <a:endParaRPr b="1" i="0" sz="3200" u="none" cap="none" strike="noStrike">
              <a:solidFill>
                <a:srgbClr val="0198A3"/>
              </a:solidFill>
              <a:latin typeface="Montserrat"/>
              <a:ea typeface="Montserrat"/>
              <a:cs typeface="Montserrat"/>
              <a:sym typeface="Montserrat"/>
            </a:endParaRPr>
          </a:p>
        </p:txBody>
      </p:sp>
      <p:sp>
        <p:nvSpPr>
          <p:cNvPr id="664" name="Google Shape;664;p72"/>
          <p:cNvSpPr txBox="1"/>
          <p:nvPr/>
        </p:nvSpPr>
        <p:spPr>
          <a:xfrm>
            <a:off x="1022525" y="1310750"/>
            <a:ext cx="10311600" cy="34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Beberapa fitur yang dihapus dan tidak diikutsertakan dalam pemodelan. </a:t>
            </a:r>
            <a:endParaRPr b="0" i="0" sz="1900" u="none" cap="none" strike="noStrike">
              <a:solidFill>
                <a:srgbClr val="000000"/>
              </a:solidFill>
              <a:latin typeface="Dosis"/>
              <a:ea typeface="Dosis"/>
              <a:cs typeface="Dosis"/>
              <a:sym typeface="Dosis"/>
            </a:endParaRPr>
          </a:p>
          <a:p>
            <a:pPr indent="-349250" lvl="0" marL="457200" marR="0" rtl="0" algn="just">
              <a:lnSpc>
                <a:spcPct val="100000"/>
              </a:lnSpc>
              <a:spcBef>
                <a:spcPts val="0"/>
              </a:spcBef>
              <a:spcAft>
                <a:spcPts val="0"/>
              </a:spcAft>
              <a:buClr>
                <a:srgbClr val="000000"/>
              </a:buClr>
              <a:buSzPts val="1900"/>
              <a:buFont typeface="Dosis"/>
              <a:buAutoNum type="arabicPeriod"/>
            </a:pPr>
            <a:r>
              <a:rPr b="0" i="0" lang="en-US" sz="1900" u="none" cap="none" strike="noStrike">
                <a:solidFill>
                  <a:srgbClr val="000000"/>
                </a:solidFill>
                <a:latin typeface="Dosis"/>
                <a:ea typeface="Dosis"/>
                <a:cs typeface="Dosis"/>
                <a:sym typeface="Dosis"/>
              </a:rPr>
              <a:t>PreferedPaymentMethod awalnya ingin dilakukan feature encoding. Akan tetapi, baik sebelum filakukan encoding, maupun sesudah dilakukan encoding, feature ini sama sekali tidak memberikan pengaruh yang significan terhadap score pemodelan. Pengaruh feature ini terhadap label sangat kecil atau mendekati nol. </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AutoNum type="arabicPeriod"/>
            </a:pPr>
            <a:r>
              <a:rPr b="0" i="0" lang="en-US" sz="1900" u="none" cap="none" strike="noStrike">
                <a:solidFill>
                  <a:srgbClr val="000000"/>
                </a:solidFill>
                <a:latin typeface="Dosis"/>
                <a:ea typeface="Dosis"/>
                <a:cs typeface="Dosis"/>
                <a:sym typeface="Dosis"/>
              </a:rPr>
              <a:t>Kolom categorical seperti PreferredLoginDevice, MaritalStatus, PreferedOrderCat dihapus karena sudah di encoding. fitur-fitur ini setelah di encoding memberikan pengaruh terhadap score model. </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AutoNum type="arabicPeriod"/>
            </a:pPr>
            <a:r>
              <a:rPr b="0" i="0" lang="en-US" sz="1900" u="none" cap="none" strike="noStrike">
                <a:solidFill>
                  <a:srgbClr val="000000"/>
                </a:solidFill>
                <a:latin typeface="Dosis"/>
                <a:ea typeface="Dosis"/>
                <a:cs typeface="Dosis"/>
                <a:sym typeface="Dosis"/>
              </a:rPr>
              <a:t>CustomerID tidak digunakan karena bukan fitur yang berarti (hanya informasi penambah)</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AutoNum type="arabicPeriod"/>
            </a:pPr>
            <a:r>
              <a:rPr b="0" i="0" lang="en-US" sz="1900" u="none" cap="none" strike="noStrike">
                <a:solidFill>
                  <a:srgbClr val="000000"/>
                </a:solidFill>
                <a:latin typeface="Dosis"/>
                <a:ea typeface="Dosis"/>
                <a:cs typeface="Dosis"/>
                <a:sym typeface="Dosis"/>
              </a:rPr>
              <a:t>Tenure, NumberOfDeviceRegistered, DaySinceLastOrder dihapus karena fitur ini telah ditransformasi. </a:t>
            </a:r>
            <a:endParaRPr b="0" i="0" sz="1900" u="none" cap="none" strike="noStrike">
              <a:solidFill>
                <a:srgbClr val="000000"/>
              </a:solidFill>
              <a:latin typeface="Dosis"/>
              <a:ea typeface="Dosis"/>
              <a:cs typeface="Dosis"/>
              <a:sym typeface="Dosis"/>
            </a:endParaRPr>
          </a:p>
          <a:p>
            <a:pPr indent="-349250" lvl="0" marL="457200" marR="0" rtl="0" algn="l">
              <a:lnSpc>
                <a:spcPct val="100000"/>
              </a:lnSpc>
              <a:spcBef>
                <a:spcPts val="0"/>
              </a:spcBef>
              <a:spcAft>
                <a:spcPts val="0"/>
              </a:spcAft>
              <a:buClr>
                <a:srgbClr val="000000"/>
              </a:buClr>
              <a:buSzPts val="1900"/>
              <a:buFont typeface="Dosis"/>
              <a:buAutoNum type="arabicPeriod"/>
            </a:pPr>
            <a:r>
              <a:rPr b="0" i="0" lang="en-US" sz="1900" u="none" cap="none" strike="noStrike">
                <a:solidFill>
                  <a:srgbClr val="000000"/>
                </a:solidFill>
                <a:latin typeface="Dosis"/>
                <a:ea typeface="Dosis"/>
                <a:cs typeface="Dosis"/>
                <a:sym typeface="Dosis"/>
              </a:rPr>
              <a:t>CashbackAmount, OrderAmountHikeFromlastYear, CouponUsed, Gender dihapus karena pengaruhnya terhadap model ML sangat kecil dan menurunkan performa dari model yang sudah dibuat. Ketika fitur ini telah dihapus, score model mulai normal dan lebih baik. </a:t>
            </a:r>
            <a:endParaRPr b="0" i="0" sz="19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descr="A picture containing drawing&#10;&#10;Description automatically generated" id="669" name="Google Shape;669;g1425486653f_0_0"/>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670" name="Google Shape;670;g1425486653f_0_0"/>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990"/>
              <a:buNone/>
            </a:pPr>
            <a:r>
              <a:rPr lang="en-US" sz="4800"/>
              <a:t>SIMULATION</a:t>
            </a:r>
            <a:endParaRPr sz="4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425486653f_1_0"/>
          <p:cNvSpPr txBox="1"/>
          <p:nvPr>
            <p:ph type="title"/>
          </p:nvPr>
        </p:nvSpPr>
        <p:spPr>
          <a:xfrm>
            <a:off x="585800" y="269600"/>
            <a:ext cx="11190900" cy="1087200"/>
          </a:xfrm>
          <a:prstGeom prst="rect">
            <a:avLst/>
          </a:prstGeom>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15625"/>
              <a:buFont typeface="Arial"/>
              <a:buNone/>
            </a:pPr>
            <a:r>
              <a:rPr lang="en-US" sz="3200">
                <a:solidFill>
                  <a:srgbClr val="0198A3"/>
                </a:solidFill>
              </a:rPr>
              <a:t>Simulasi ketika fitur gaining poin/coin telah berjalan selama 6 bulan</a:t>
            </a:r>
            <a:endParaRPr/>
          </a:p>
        </p:txBody>
      </p:sp>
      <p:sp>
        <p:nvSpPr>
          <p:cNvPr id="677" name="Google Shape;677;g1425486653f_1_0"/>
          <p:cNvSpPr txBox="1"/>
          <p:nvPr>
            <p:ph idx="1" type="body"/>
          </p:nvPr>
        </p:nvSpPr>
        <p:spPr>
          <a:xfrm>
            <a:off x="5680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000">
                <a:solidFill>
                  <a:schemeClr val="accent2"/>
                </a:solidFill>
                <a:highlight>
                  <a:srgbClr val="FFFFFF"/>
                </a:highlight>
                <a:latin typeface="Dosis"/>
                <a:ea typeface="Dosis"/>
                <a:cs typeface="Dosis"/>
                <a:sym typeface="Dosis"/>
              </a:rPr>
              <a:t>Fitur gaining point/coin adalah fitur yang dimaksudkan dan diutamakan untuk customer dengan tenure &lt; 2 bulan atau customer yang baru saja diakuisisi. Berdasarkan data, pemberian cashback saja belum bisa meningkatkan retensi dari new user ini. Oleh karena itu dibuat fitur baru berupa gaining point:</a:t>
            </a:r>
            <a:endParaRPr sz="2000">
              <a:solidFill>
                <a:schemeClr val="accent2"/>
              </a:solidFill>
              <a:highlight>
                <a:srgbClr val="FFFFFF"/>
              </a:highlight>
              <a:latin typeface="Dosis"/>
              <a:ea typeface="Dosis"/>
              <a:cs typeface="Dosis"/>
              <a:sym typeface="Dosis"/>
            </a:endParaRPr>
          </a:p>
          <a:p>
            <a:pPr indent="-355600" lvl="0" marL="457200" rtl="0" algn="l">
              <a:spcBef>
                <a:spcPts val="0"/>
              </a:spcBef>
              <a:spcAft>
                <a:spcPts val="0"/>
              </a:spcAft>
              <a:buClr>
                <a:schemeClr val="accent2"/>
              </a:buClr>
              <a:buSzPts val="2000"/>
              <a:buFont typeface="Dosis"/>
              <a:buChar char="-"/>
            </a:pPr>
            <a:r>
              <a:rPr lang="en-US" sz="2000">
                <a:solidFill>
                  <a:schemeClr val="accent2"/>
                </a:solidFill>
                <a:highlight>
                  <a:srgbClr val="FFFFFF"/>
                </a:highlight>
                <a:latin typeface="Dosis"/>
                <a:ea typeface="Dosis"/>
                <a:cs typeface="Dosis"/>
                <a:sym typeface="Dosis"/>
              </a:rPr>
              <a:t>Yang bisa diperoleh dari bermain game 'marvel farming' misalnya. </a:t>
            </a:r>
            <a:endParaRPr sz="2000">
              <a:solidFill>
                <a:schemeClr val="accent2"/>
              </a:solidFill>
              <a:highlight>
                <a:srgbClr val="FFFFFF"/>
              </a:highlight>
              <a:latin typeface="Dosis"/>
              <a:ea typeface="Dosis"/>
              <a:cs typeface="Dosis"/>
              <a:sym typeface="Dosis"/>
            </a:endParaRPr>
          </a:p>
          <a:p>
            <a:pPr indent="-355600" lvl="0" marL="457200" rtl="0" algn="l">
              <a:spcBef>
                <a:spcPts val="0"/>
              </a:spcBef>
              <a:spcAft>
                <a:spcPts val="0"/>
              </a:spcAft>
              <a:buClr>
                <a:schemeClr val="accent2"/>
              </a:buClr>
              <a:buSzPts val="2000"/>
              <a:buFont typeface="Dosis"/>
              <a:buChar char="-"/>
            </a:pPr>
            <a:r>
              <a:rPr lang="en-US" sz="2000">
                <a:solidFill>
                  <a:schemeClr val="accent2"/>
                </a:solidFill>
                <a:highlight>
                  <a:srgbClr val="FFFFFF"/>
                </a:highlight>
                <a:latin typeface="Dosis"/>
                <a:ea typeface="Dosis"/>
                <a:cs typeface="Dosis"/>
                <a:sym typeface="Dosis"/>
              </a:rPr>
              <a:t>Atau berdasarkan jumlah produk yang telah di order.</a:t>
            </a:r>
            <a:endParaRPr sz="2000">
              <a:solidFill>
                <a:schemeClr val="accent2"/>
              </a:solidFill>
              <a:highlight>
                <a:srgbClr val="FFFFFF"/>
              </a:highlight>
              <a:latin typeface="Dosis"/>
              <a:ea typeface="Dosis"/>
              <a:cs typeface="Dosis"/>
              <a:sym typeface="Dosis"/>
            </a:endParaRPr>
          </a:p>
          <a:p>
            <a:pPr indent="0" lvl="0" marL="0" rtl="0" algn="l">
              <a:spcBef>
                <a:spcPts val="0"/>
              </a:spcBef>
              <a:spcAft>
                <a:spcPts val="0"/>
              </a:spcAft>
              <a:buNone/>
            </a:pPr>
            <a:r>
              <a:rPr lang="en-US" sz="2000">
                <a:solidFill>
                  <a:schemeClr val="accent2"/>
                </a:solidFill>
                <a:highlight>
                  <a:srgbClr val="FFFFFF"/>
                </a:highlight>
                <a:latin typeface="Dosis"/>
                <a:ea typeface="Dosis"/>
                <a:cs typeface="Dosis"/>
                <a:sym typeface="Dosis"/>
              </a:rPr>
              <a:t>Dengan adanya fitur ini, diharapkan dapat meningkatkan retensi dari customer.</a:t>
            </a:r>
            <a:endParaRPr sz="2000">
              <a:solidFill>
                <a:schemeClr val="accent2"/>
              </a:solidFill>
              <a:highlight>
                <a:srgbClr val="FFFFFF"/>
              </a:highlight>
              <a:latin typeface="Dosis"/>
              <a:ea typeface="Dosis"/>
              <a:cs typeface="Dosis"/>
              <a:sym typeface="Dosi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1424e69e037_0_89"/>
          <p:cNvSpPr txBox="1"/>
          <p:nvPr>
            <p:ph type="title"/>
          </p:nvPr>
        </p:nvSpPr>
        <p:spPr>
          <a:xfrm>
            <a:off x="585400" y="231717"/>
            <a:ext cx="11190900" cy="763500"/>
          </a:xfrm>
          <a:prstGeom prst="rect">
            <a:avLst/>
          </a:prstGeom>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15625"/>
              <a:buFont typeface="Arial"/>
              <a:buNone/>
            </a:pPr>
            <a:r>
              <a:rPr lang="en-US" sz="3200">
                <a:solidFill>
                  <a:srgbClr val="0198A3"/>
                </a:solidFill>
              </a:rPr>
              <a:t>Simulasi ketika fitur gaining poin/coin telah berjalan selama 6 bulan </a:t>
            </a:r>
            <a:endParaRPr/>
          </a:p>
        </p:txBody>
      </p:sp>
      <p:sp>
        <p:nvSpPr>
          <p:cNvPr id="684" name="Google Shape;684;g1424e69e037_0_89"/>
          <p:cNvSpPr txBox="1"/>
          <p:nvPr>
            <p:ph idx="1" type="body"/>
          </p:nvPr>
        </p:nvSpPr>
        <p:spPr>
          <a:xfrm>
            <a:off x="415600" y="1536630"/>
            <a:ext cx="11360700" cy="1865700"/>
          </a:xfrm>
          <a:prstGeom prst="rect">
            <a:avLst/>
          </a:prstGeom>
        </p:spPr>
        <p:txBody>
          <a:bodyPr anchorCtr="0" anchor="t" bIns="121900" lIns="121900" spcFirstLastPara="1" rIns="121900" wrap="square" tIns="121900">
            <a:normAutofit/>
          </a:bodyPr>
          <a:lstStyle/>
          <a:p>
            <a:pPr indent="-355600" lvl="0" marL="457200" rtl="0" algn="l">
              <a:spcBef>
                <a:spcPts val="0"/>
              </a:spcBef>
              <a:spcAft>
                <a:spcPts val="0"/>
              </a:spcAft>
              <a:buSzPts val="2000"/>
              <a:buFont typeface="Dosis"/>
              <a:buChar char="-"/>
            </a:pPr>
            <a:r>
              <a:rPr lang="en-US" sz="2000">
                <a:latin typeface="Dosis"/>
                <a:ea typeface="Dosis"/>
                <a:cs typeface="Dosis"/>
                <a:sym typeface="Dosis"/>
              </a:rPr>
              <a:t>Simulasi dilakukan pertama-tama dengan manipulasi Tenure di atas 2 bulan dengan menaikkan Tenure hingga +6 bulan</a:t>
            </a:r>
            <a:endParaRPr b="1" sz="2000">
              <a:solidFill>
                <a:schemeClr val="accent2"/>
              </a:solidFill>
              <a:highlight>
                <a:srgbClr val="FFFFFF"/>
              </a:highlight>
              <a:latin typeface="Dosis"/>
              <a:ea typeface="Dosis"/>
              <a:cs typeface="Dosis"/>
              <a:sym typeface="Dosis"/>
            </a:endParaRPr>
          </a:p>
          <a:p>
            <a:pPr indent="-355600" lvl="0" marL="457200" rtl="0" algn="l">
              <a:spcBef>
                <a:spcPts val="0"/>
              </a:spcBef>
              <a:spcAft>
                <a:spcPts val="0"/>
              </a:spcAft>
              <a:buSzPts val="2000"/>
              <a:buChar char="-"/>
            </a:pPr>
            <a:r>
              <a:rPr lang="en-US" sz="2000">
                <a:latin typeface="Dosis"/>
                <a:ea typeface="Dosis"/>
                <a:cs typeface="Dosis"/>
                <a:sym typeface="Dosis"/>
              </a:rPr>
              <a:t>Kemudian </a:t>
            </a:r>
            <a:r>
              <a:rPr lang="en-US" sz="2000">
                <a:solidFill>
                  <a:schemeClr val="accent2"/>
                </a:solidFill>
                <a:highlight>
                  <a:srgbClr val="FFFFFF"/>
                </a:highlight>
                <a:latin typeface="Dosis"/>
                <a:ea typeface="Dosis"/>
                <a:cs typeface="Dosis"/>
                <a:sym typeface="Dosis"/>
              </a:rPr>
              <a:t>untuk customer dengan Tenure &lt; 2 bulan (0 dan 1 bulan) akan dilakukan clustering untuk menentukan atau memberikan asumsi seberapa lama tenure nya dapat ditingkatkan.</a:t>
            </a:r>
            <a:endParaRPr sz="2000">
              <a:solidFill>
                <a:schemeClr val="accent2"/>
              </a:solidFill>
              <a:highlight>
                <a:srgbClr val="FFFFFF"/>
              </a:highlight>
              <a:latin typeface="Dosis"/>
              <a:ea typeface="Dosis"/>
              <a:cs typeface="Dosis"/>
              <a:sym typeface="Dosis"/>
            </a:endParaRPr>
          </a:p>
        </p:txBody>
      </p:sp>
      <p:pic>
        <p:nvPicPr>
          <p:cNvPr id="685" name="Google Shape;685;g1424e69e037_0_89"/>
          <p:cNvPicPr preferRelativeResize="0"/>
          <p:nvPr/>
        </p:nvPicPr>
        <p:blipFill>
          <a:blip r:embed="rId3">
            <a:alphaModFix/>
          </a:blip>
          <a:stretch>
            <a:fillRect/>
          </a:stretch>
        </p:blipFill>
        <p:spPr>
          <a:xfrm>
            <a:off x="929275" y="3139505"/>
            <a:ext cx="4448175" cy="1724025"/>
          </a:xfrm>
          <a:prstGeom prst="rect">
            <a:avLst/>
          </a:prstGeom>
          <a:noFill/>
          <a:ln>
            <a:noFill/>
          </a:ln>
        </p:spPr>
      </p:pic>
      <p:pic>
        <p:nvPicPr>
          <p:cNvPr id="686" name="Google Shape;686;g1424e69e037_0_89"/>
          <p:cNvPicPr preferRelativeResize="0"/>
          <p:nvPr/>
        </p:nvPicPr>
        <p:blipFill>
          <a:blip r:embed="rId4">
            <a:alphaModFix/>
          </a:blip>
          <a:stretch>
            <a:fillRect/>
          </a:stretch>
        </p:blipFill>
        <p:spPr>
          <a:xfrm>
            <a:off x="929275" y="4989155"/>
            <a:ext cx="10889926" cy="168967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1424f0f8a0b_0_11"/>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None/>
            </a:pPr>
            <a:r>
              <a:rPr lang="en-US" sz="3200">
                <a:solidFill>
                  <a:srgbClr val="0198A3"/>
                </a:solidFill>
              </a:rPr>
              <a:t>Fitur gaining poin/coin</a:t>
            </a:r>
            <a:endParaRPr sz="3200">
              <a:solidFill>
                <a:srgbClr val="0198A3"/>
              </a:solidFill>
            </a:endParaRPr>
          </a:p>
          <a:p>
            <a:pPr indent="0" lvl="0" marL="0" rtl="0" algn="l">
              <a:lnSpc>
                <a:spcPct val="103125"/>
              </a:lnSpc>
              <a:spcBef>
                <a:spcPts val="0"/>
              </a:spcBef>
              <a:spcAft>
                <a:spcPts val="0"/>
              </a:spcAft>
              <a:buNone/>
            </a:pPr>
            <a:r>
              <a:rPr lang="en-US" sz="1650">
                <a:solidFill>
                  <a:srgbClr val="0198A3"/>
                </a:solidFill>
              </a:rPr>
              <a:t>Kenaikan Hour Spend on App setelah 6 bulan</a:t>
            </a:r>
            <a:endParaRPr sz="1650">
              <a:solidFill>
                <a:srgbClr val="0198A3"/>
              </a:solidFill>
            </a:endParaRPr>
          </a:p>
        </p:txBody>
      </p:sp>
      <p:sp>
        <p:nvSpPr>
          <p:cNvPr id="693" name="Google Shape;693;g1424f0f8a0b_0_11"/>
          <p:cNvSpPr txBox="1"/>
          <p:nvPr>
            <p:ph idx="1" type="body"/>
          </p:nvPr>
        </p:nvSpPr>
        <p:spPr>
          <a:xfrm>
            <a:off x="1095250" y="5239525"/>
            <a:ext cx="10025700" cy="1230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Hour Spend on App</a:t>
            </a:r>
            <a:r>
              <a:rPr lang="en-US"/>
              <a:t> naik 82%</a:t>
            </a:r>
            <a:endParaRPr/>
          </a:p>
          <a:p>
            <a:pPr indent="0" lvl="0" marL="0" rtl="0" algn="l">
              <a:spcBef>
                <a:spcPts val="0"/>
              </a:spcBef>
              <a:spcAft>
                <a:spcPts val="0"/>
              </a:spcAft>
              <a:buNone/>
            </a:pPr>
            <a:r>
              <a:rPr lang="en-US"/>
              <a:t>sebelum implementasi (15.656,8 hours) → (28.496,8 hours) setelah implementasi</a:t>
            </a:r>
            <a:endParaRPr/>
          </a:p>
        </p:txBody>
      </p:sp>
      <p:pic>
        <p:nvPicPr>
          <p:cNvPr id="694" name="Google Shape;694;g1424f0f8a0b_0_11"/>
          <p:cNvPicPr preferRelativeResize="0"/>
          <p:nvPr/>
        </p:nvPicPr>
        <p:blipFill>
          <a:blip r:embed="rId3">
            <a:alphaModFix/>
          </a:blip>
          <a:stretch>
            <a:fillRect/>
          </a:stretch>
        </p:blipFill>
        <p:spPr>
          <a:xfrm>
            <a:off x="719700" y="1603950"/>
            <a:ext cx="11190901" cy="347196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1424f0f8a0b_0_0"/>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None/>
            </a:pPr>
            <a:r>
              <a:rPr lang="en-US" sz="3200">
                <a:solidFill>
                  <a:srgbClr val="0198A3"/>
                </a:solidFill>
              </a:rPr>
              <a:t>F</a:t>
            </a:r>
            <a:r>
              <a:rPr lang="en-US" sz="3200">
                <a:solidFill>
                  <a:srgbClr val="0198A3"/>
                </a:solidFill>
              </a:rPr>
              <a:t>itur gaining poin/coin</a:t>
            </a:r>
            <a:endParaRPr sz="3200">
              <a:solidFill>
                <a:srgbClr val="0198A3"/>
              </a:solidFill>
            </a:endParaRPr>
          </a:p>
          <a:p>
            <a:pPr indent="0" lvl="0" marL="0" rtl="0" algn="l">
              <a:lnSpc>
                <a:spcPct val="103125"/>
              </a:lnSpc>
              <a:spcBef>
                <a:spcPts val="0"/>
              </a:spcBef>
              <a:spcAft>
                <a:spcPts val="0"/>
              </a:spcAft>
              <a:buClr>
                <a:schemeClr val="dk1"/>
              </a:buClr>
              <a:buSzPct val="224242"/>
              <a:buFont typeface="Arial"/>
              <a:buNone/>
            </a:pPr>
            <a:r>
              <a:rPr lang="en-US" sz="1650">
                <a:solidFill>
                  <a:srgbClr val="0198A3"/>
                </a:solidFill>
              </a:rPr>
              <a:t>Kenaikan Tenure setelah 6 bulan</a:t>
            </a:r>
            <a:endParaRPr sz="1650">
              <a:solidFill>
                <a:srgbClr val="0198A3"/>
              </a:solidFill>
            </a:endParaRPr>
          </a:p>
        </p:txBody>
      </p:sp>
      <p:sp>
        <p:nvSpPr>
          <p:cNvPr id="701" name="Google Shape;701;g1424f0f8a0b_0_0"/>
          <p:cNvSpPr txBox="1"/>
          <p:nvPr>
            <p:ph idx="1" type="body"/>
          </p:nvPr>
        </p:nvSpPr>
        <p:spPr>
          <a:xfrm>
            <a:off x="1095250" y="5239525"/>
            <a:ext cx="9031800" cy="91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Tenure naik 2%</a:t>
            </a:r>
            <a:endParaRPr/>
          </a:p>
          <a:p>
            <a:pPr indent="0" lvl="0" marL="0" rtl="0" algn="l">
              <a:spcBef>
                <a:spcPts val="0"/>
              </a:spcBef>
              <a:spcAft>
                <a:spcPts val="0"/>
              </a:spcAft>
              <a:buNone/>
            </a:pPr>
            <a:r>
              <a:rPr lang="en-US"/>
              <a:t>sebelum implementasi (9,8%) → (10,09%) setelah implementasi</a:t>
            </a:r>
            <a:endParaRPr/>
          </a:p>
        </p:txBody>
      </p:sp>
      <p:pic>
        <p:nvPicPr>
          <p:cNvPr id="702" name="Google Shape;702;g1424f0f8a0b_0_0"/>
          <p:cNvPicPr preferRelativeResize="0"/>
          <p:nvPr/>
        </p:nvPicPr>
        <p:blipFill>
          <a:blip r:embed="rId3">
            <a:alphaModFix/>
          </a:blip>
          <a:stretch>
            <a:fillRect/>
          </a:stretch>
        </p:blipFill>
        <p:spPr>
          <a:xfrm>
            <a:off x="692375" y="1622225"/>
            <a:ext cx="11190899" cy="344468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descr="A picture containing drawing&#10;&#10;Description automatically generated" id="707" name="Google Shape;707;p73"/>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708" name="Google Shape;708;p73"/>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990"/>
              <a:buNone/>
            </a:pPr>
            <a:r>
              <a:rPr lang="en-US" sz="4800"/>
              <a:t>Business Insight </a:t>
            </a:r>
            <a:endParaRPr sz="4800"/>
          </a:p>
          <a:p>
            <a:pPr indent="0" lvl="0" marL="0" rtl="0" algn="ctr">
              <a:lnSpc>
                <a:spcPct val="100000"/>
              </a:lnSpc>
              <a:spcBef>
                <a:spcPts val="0"/>
              </a:spcBef>
              <a:spcAft>
                <a:spcPts val="0"/>
              </a:spcAft>
              <a:buSzPts val="990"/>
              <a:buNone/>
            </a:pPr>
            <a:r>
              <a:rPr lang="en-US" sz="4800"/>
              <a:t>and Recommendation</a:t>
            </a:r>
            <a:endParaRPr sz="4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4"/>
          <p:cNvSpPr txBox="1"/>
          <p:nvPr>
            <p:ph type="title"/>
          </p:nvPr>
        </p:nvSpPr>
        <p:spPr>
          <a:xfrm>
            <a:off x="784050" y="288575"/>
            <a:ext cx="10623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990"/>
              <a:buNone/>
            </a:pPr>
            <a:r>
              <a:rPr lang="en-US" sz="3230">
                <a:solidFill>
                  <a:srgbClr val="FF9900"/>
                </a:solidFill>
              </a:rPr>
              <a:t>Churn by Tenure</a:t>
            </a:r>
            <a:endParaRPr sz="3230">
              <a:solidFill>
                <a:srgbClr val="FF9900"/>
              </a:solidFill>
            </a:endParaRPr>
          </a:p>
        </p:txBody>
      </p:sp>
      <p:pic>
        <p:nvPicPr>
          <p:cNvPr id="715" name="Google Shape;715;p74"/>
          <p:cNvPicPr preferRelativeResize="0"/>
          <p:nvPr/>
        </p:nvPicPr>
        <p:blipFill rotWithShape="1">
          <a:blip r:embed="rId3">
            <a:alphaModFix/>
          </a:blip>
          <a:srcRect b="0" l="0" r="0" t="0"/>
          <a:stretch/>
        </p:blipFill>
        <p:spPr>
          <a:xfrm>
            <a:off x="787975" y="1550200"/>
            <a:ext cx="6176000" cy="4179025"/>
          </a:xfrm>
          <a:prstGeom prst="rect">
            <a:avLst/>
          </a:prstGeom>
          <a:noFill/>
          <a:ln>
            <a:noFill/>
          </a:ln>
        </p:spPr>
      </p:pic>
      <p:sp>
        <p:nvSpPr>
          <p:cNvPr id="716" name="Google Shape;716;p74"/>
          <p:cNvSpPr txBox="1"/>
          <p:nvPr/>
        </p:nvSpPr>
        <p:spPr>
          <a:xfrm>
            <a:off x="7284075" y="1452600"/>
            <a:ext cx="4303800" cy="4285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Churn cenderung terjadi pada customer dengan loyalitas yang rendah atau belum terlalu lama menggunakan layanan. kemungkinan customer dengan loyalitas rendah ini adalah customer yang hanya menikmati flash sale atau promo singkat, dll. Perlu dibuat fitur baru dalam layanan e-commerce seperti 'Gaining Poin or Coin' atau game mengumpulkan coin/poin tersebut yang nantinya dapat ditukar dengan voucher diskon, gratis ongkir dan lain sebagainya. sehingga dengan adanya fitur ini, dapat meningkatkan experience dari customer.</a:t>
            </a:r>
            <a:endParaRPr b="0" i="0" sz="1800" u="none" cap="none" strike="noStrike">
              <a:solidFill>
                <a:schemeClr val="dk1"/>
              </a:solidFill>
              <a:latin typeface="Dosis"/>
              <a:ea typeface="Dosis"/>
              <a:cs typeface="Dosis"/>
              <a:sym typeface="Dosi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txBox="1"/>
          <p:nvPr>
            <p:ph idx="1" type="body"/>
          </p:nvPr>
        </p:nvSpPr>
        <p:spPr>
          <a:xfrm>
            <a:off x="557212" y="0"/>
            <a:ext cx="11711087" cy="6858125"/>
          </a:xfrm>
          <a:prstGeom prst="rect">
            <a:avLst/>
          </a:prstGeom>
          <a:noFill/>
          <a:ln>
            <a:noFill/>
          </a:ln>
        </p:spPr>
        <p:txBody>
          <a:bodyPr anchorCtr="0" anchor="t" bIns="121900" lIns="121900" spcFirstLastPara="1" rIns="121900" wrap="square" tIns="121900">
            <a:noAutofit/>
          </a:bodyPr>
          <a:lstStyle/>
          <a:p>
            <a:pPr indent="0" lvl="0" marL="0" rtl="0" algn="l">
              <a:lnSpc>
                <a:spcPct val="170000"/>
              </a:lnSpc>
              <a:spcBef>
                <a:spcPts val="0"/>
              </a:spcBef>
              <a:spcAft>
                <a:spcPts val="0"/>
              </a:spcAft>
              <a:buSzPts val="1900"/>
              <a:buNone/>
            </a:pPr>
            <a:r>
              <a:rPr b="1" lang="en-US" sz="1600" u="sng"/>
              <a:t>UNDERSTANDING THE DATA</a:t>
            </a:r>
            <a:endParaRPr b="1" sz="1600" u="sng"/>
          </a:p>
          <a:p>
            <a:pPr indent="0" lvl="0" marL="0" rtl="0" algn="l">
              <a:lnSpc>
                <a:spcPct val="170000"/>
              </a:lnSpc>
              <a:spcBef>
                <a:spcPts val="0"/>
              </a:spcBef>
              <a:spcAft>
                <a:spcPts val="0"/>
              </a:spcAft>
              <a:buClr>
                <a:schemeClr val="dk1"/>
              </a:buClr>
              <a:buSzPts val="1100"/>
              <a:buFont typeface="Arial"/>
              <a:buNone/>
            </a:pPr>
            <a:r>
              <a:rPr lang="en-US" sz="1250"/>
              <a:t>- Customer ID = berisikan ID dari customer</a:t>
            </a:r>
            <a:endParaRPr sz="1250"/>
          </a:p>
          <a:p>
            <a:pPr indent="0" lvl="0" marL="0" rtl="0" algn="l">
              <a:lnSpc>
                <a:spcPct val="170000"/>
              </a:lnSpc>
              <a:spcBef>
                <a:spcPts val="0"/>
              </a:spcBef>
              <a:spcAft>
                <a:spcPts val="0"/>
              </a:spcAft>
              <a:buClr>
                <a:schemeClr val="dk1"/>
              </a:buClr>
              <a:buSzPts val="1100"/>
              <a:buFont typeface="Arial"/>
              <a:buNone/>
            </a:pPr>
            <a:r>
              <a:rPr lang="en-US" sz="1250"/>
              <a:t>- Churn = Churn atau tidak?</a:t>
            </a:r>
            <a:endParaRPr sz="1250"/>
          </a:p>
          <a:p>
            <a:pPr indent="0" lvl="0" marL="0" rtl="0" algn="l">
              <a:lnSpc>
                <a:spcPct val="170000"/>
              </a:lnSpc>
              <a:spcBef>
                <a:spcPts val="0"/>
              </a:spcBef>
              <a:spcAft>
                <a:spcPts val="0"/>
              </a:spcAft>
              <a:buClr>
                <a:schemeClr val="dk1"/>
              </a:buClr>
              <a:buSzPts val="1100"/>
              <a:buFont typeface="Arial"/>
              <a:buNone/>
            </a:pPr>
            <a:r>
              <a:rPr lang="en-US" sz="1250"/>
              <a:t>- Tenure = Berapa lama customer menggunakan layanan (loyalitas)</a:t>
            </a:r>
            <a:endParaRPr sz="1250"/>
          </a:p>
          <a:p>
            <a:pPr indent="0" lvl="0" marL="0" rtl="0" algn="l">
              <a:lnSpc>
                <a:spcPct val="170000"/>
              </a:lnSpc>
              <a:spcBef>
                <a:spcPts val="0"/>
              </a:spcBef>
              <a:spcAft>
                <a:spcPts val="0"/>
              </a:spcAft>
              <a:buClr>
                <a:schemeClr val="dk1"/>
              </a:buClr>
              <a:buSzPts val="1100"/>
              <a:buFont typeface="Arial"/>
              <a:buNone/>
            </a:pPr>
            <a:r>
              <a:rPr lang="en-US" sz="1250"/>
              <a:t>- PreferredloginDevice = customer lebih memilih login dengan device komputer, handphone.</a:t>
            </a:r>
            <a:endParaRPr sz="1250"/>
          </a:p>
          <a:p>
            <a:pPr indent="0" lvl="0" marL="0" rtl="0" algn="l">
              <a:lnSpc>
                <a:spcPct val="170000"/>
              </a:lnSpc>
              <a:spcBef>
                <a:spcPts val="0"/>
              </a:spcBef>
              <a:spcAft>
                <a:spcPts val="0"/>
              </a:spcAft>
              <a:buClr>
                <a:schemeClr val="dk1"/>
              </a:buClr>
              <a:buSzPts val="1100"/>
              <a:buFont typeface="Arial"/>
              <a:buNone/>
            </a:pPr>
            <a:r>
              <a:rPr lang="en-US" sz="1250"/>
              <a:t>- CityTier = Tingkatan suatu kota (tier)</a:t>
            </a:r>
            <a:endParaRPr sz="1250"/>
          </a:p>
          <a:p>
            <a:pPr indent="0" lvl="0" marL="0" rtl="0" algn="l">
              <a:lnSpc>
                <a:spcPct val="170000"/>
              </a:lnSpc>
              <a:spcBef>
                <a:spcPts val="0"/>
              </a:spcBef>
              <a:spcAft>
                <a:spcPts val="0"/>
              </a:spcAft>
              <a:buClr>
                <a:schemeClr val="dk1"/>
              </a:buClr>
              <a:buSzPts val="1100"/>
              <a:buFont typeface="Arial"/>
              <a:buNone/>
            </a:pPr>
            <a:r>
              <a:rPr lang="en-US" sz="1250"/>
              <a:t>- WareHousetoHome = jarak gudang e commercenya ke rumah pelanggan</a:t>
            </a:r>
            <a:endParaRPr sz="1250"/>
          </a:p>
          <a:p>
            <a:pPr indent="0" lvl="0" marL="0" rtl="0" algn="l">
              <a:lnSpc>
                <a:spcPct val="170000"/>
              </a:lnSpc>
              <a:spcBef>
                <a:spcPts val="0"/>
              </a:spcBef>
              <a:spcAft>
                <a:spcPts val="0"/>
              </a:spcAft>
              <a:buClr>
                <a:schemeClr val="dk1"/>
              </a:buClr>
              <a:buSzPts val="1100"/>
              <a:buFont typeface="Arial"/>
              <a:buNone/>
            </a:pPr>
            <a:r>
              <a:rPr lang="en-US" sz="1250"/>
              <a:t>- PreferredPaymentMod = Metode pembayaran yang lebih dipilih untuk digunakan</a:t>
            </a:r>
            <a:endParaRPr sz="1250"/>
          </a:p>
          <a:p>
            <a:pPr indent="0" lvl="0" marL="0" rtl="0" algn="l">
              <a:lnSpc>
                <a:spcPct val="170000"/>
              </a:lnSpc>
              <a:spcBef>
                <a:spcPts val="0"/>
              </a:spcBef>
              <a:spcAft>
                <a:spcPts val="0"/>
              </a:spcAft>
              <a:buClr>
                <a:schemeClr val="dk1"/>
              </a:buClr>
              <a:buSzPts val="1100"/>
              <a:buFont typeface="Arial"/>
              <a:buNone/>
            </a:pPr>
            <a:r>
              <a:rPr lang="en-US" sz="1250"/>
              <a:t>- Gender = jenis kelamin</a:t>
            </a:r>
            <a:endParaRPr sz="1250"/>
          </a:p>
          <a:p>
            <a:pPr indent="0" lvl="0" marL="0" rtl="0" algn="l">
              <a:lnSpc>
                <a:spcPct val="170000"/>
              </a:lnSpc>
              <a:spcBef>
                <a:spcPts val="0"/>
              </a:spcBef>
              <a:spcAft>
                <a:spcPts val="0"/>
              </a:spcAft>
              <a:buClr>
                <a:schemeClr val="dk1"/>
              </a:buClr>
              <a:buSzPts val="1100"/>
              <a:buFont typeface="Arial"/>
              <a:buNone/>
            </a:pPr>
            <a:r>
              <a:rPr lang="en-US" sz="1250"/>
              <a:t>- HourSpendOnApp = waktu yang dihabiskan untuk menjelajah di aplikasi (dalam jam)</a:t>
            </a:r>
            <a:endParaRPr sz="1250"/>
          </a:p>
          <a:p>
            <a:pPr indent="0" lvl="0" marL="0" rtl="0" algn="l">
              <a:lnSpc>
                <a:spcPct val="170000"/>
              </a:lnSpc>
              <a:spcBef>
                <a:spcPts val="0"/>
              </a:spcBef>
              <a:spcAft>
                <a:spcPts val="0"/>
              </a:spcAft>
              <a:buClr>
                <a:schemeClr val="dk1"/>
              </a:buClr>
              <a:buSzPts val="1100"/>
              <a:buFont typeface="Arial"/>
              <a:buNone/>
            </a:pPr>
            <a:r>
              <a:rPr lang="en-US" sz="1250"/>
              <a:t>- Number of Device Registerd = jumlah perangkat yang diregistrasi</a:t>
            </a:r>
            <a:endParaRPr sz="1250"/>
          </a:p>
          <a:p>
            <a:pPr indent="0" lvl="0" marL="0" rtl="0" algn="l">
              <a:lnSpc>
                <a:spcPct val="170000"/>
              </a:lnSpc>
              <a:spcBef>
                <a:spcPts val="0"/>
              </a:spcBef>
              <a:spcAft>
                <a:spcPts val="0"/>
              </a:spcAft>
              <a:buClr>
                <a:schemeClr val="dk1"/>
              </a:buClr>
              <a:buSzPts val="1100"/>
              <a:buFont typeface="Arial"/>
              <a:buNone/>
            </a:pPr>
            <a:r>
              <a:rPr lang="en-US" sz="1250"/>
              <a:t>- PreferedOrderCat = katalog yang sering diorder</a:t>
            </a:r>
            <a:endParaRPr sz="1250"/>
          </a:p>
          <a:p>
            <a:pPr indent="0" lvl="0" marL="0" rtl="0" algn="l">
              <a:lnSpc>
                <a:spcPct val="170000"/>
              </a:lnSpc>
              <a:spcBef>
                <a:spcPts val="0"/>
              </a:spcBef>
              <a:spcAft>
                <a:spcPts val="0"/>
              </a:spcAft>
              <a:buClr>
                <a:schemeClr val="dk1"/>
              </a:buClr>
              <a:buSzPts val="1100"/>
              <a:buFont typeface="Arial"/>
              <a:buNone/>
            </a:pPr>
            <a:r>
              <a:rPr lang="en-US" sz="1250"/>
              <a:t>- SatisfactionScore = tingkat kepuasan</a:t>
            </a:r>
            <a:endParaRPr sz="1250"/>
          </a:p>
          <a:p>
            <a:pPr indent="0" lvl="0" marL="0" rtl="0" algn="l">
              <a:lnSpc>
                <a:spcPct val="170000"/>
              </a:lnSpc>
              <a:spcBef>
                <a:spcPts val="0"/>
              </a:spcBef>
              <a:spcAft>
                <a:spcPts val="0"/>
              </a:spcAft>
              <a:buClr>
                <a:schemeClr val="dk1"/>
              </a:buClr>
              <a:buSzPts val="1100"/>
              <a:buFont typeface="Arial"/>
              <a:buNone/>
            </a:pPr>
            <a:r>
              <a:rPr lang="en-US" sz="1250"/>
              <a:t>- MaritalStatus = status pernikahan</a:t>
            </a:r>
            <a:endParaRPr sz="1250"/>
          </a:p>
          <a:p>
            <a:pPr indent="0" lvl="0" marL="0" rtl="0" algn="l">
              <a:lnSpc>
                <a:spcPct val="170000"/>
              </a:lnSpc>
              <a:spcBef>
                <a:spcPts val="0"/>
              </a:spcBef>
              <a:spcAft>
                <a:spcPts val="0"/>
              </a:spcAft>
              <a:buClr>
                <a:schemeClr val="dk1"/>
              </a:buClr>
              <a:buSzPts val="1100"/>
              <a:buFont typeface="Arial"/>
              <a:buNone/>
            </a:pPr>
            <a:r>
              <a:rPr lang="en-US" sz="1250"/>
              <a:t>- NumberOfAddress = alamat</a:t>
            </a:r>
            <a:endParaRPr sz="1250"/>
          </a:p>
          <a:p>
            <a:pPr indent="0" lvl="0" marL="0" rtl="0" algn="l">
              <a:lnSpc>
                <a:spcPct val="170000"/>
              </a:lnSpc>
              <a:spcBef>
                <a:spcPts val="0"/>
              </a:spcBef>
              <a:spcAft>
                <a:spcPts val="0"/>
              </a:spcAft>
              <a:buClr>
                <a:schemeClr val="dk1"/>
              </a:buClr>
              <a:buSzPts val="1100"/>
              <a:buFont typeface="Arial"/>
              <a:buNone/>
            </a:pPr>
            <a:r>
              <a:rPr lang="en-US" sz="1250"/>
              <a:t>- OrderAmountHikeFromlastYear = Kenaikan Jumlah Pesanan Dari Tahun Lalu</a:t>
            </a:r>
            <a:endParaRPr sz="1250"/>
          </a:p>
          <a:p>
            <a:pPr indent="0" lvl="0" marL="0" rtl="0" algn="l">
              <a:lnSpc>
                <a:spcPct val="170000"/>
              </a:lnSpc>
              <a:spcBef>
                <a:spcPts val="0"/>
              </a:spcBef>
              <a:spcAft>
                <a:spcPts val="0"/>
              </a:spcAft>
              <a:buClr>
                <a:schemeClr val="dk1"/>
              </a:buClr>
              <a:buSzPts val="1100"/>
              <a:buFont typeface="Arial"/>
              <a:buNone/>
            </a:pPr>
            <a:r>
              <a:rPr lang="en-US" sz="1250"/>
              <a:t>- CouponUsed  = Kupon yang digunakan</a:t>
            </a:r>
            <a:endParaRPr sz="1250"/>
          </a:p>
          <a:p>
            <a:pPr indent="0" lvl="0" marL="0" rtl="0" algn="l">
              <a:lnSpc>
                <a:spcPct val="170000"/>
              </a:lnSpc>
              <a:spcBef>
                <a:spcPts val="0"/>
              </a:spcBef>
              <a:spcAft>
                <a:spcPts val="0"/>
              </a:spcAft>
              <a:buClr>
                <a:schemeClr val="dk1"/>
              </a:buClr>
              <a:buSzPts val="1100"/>
              <a:buFont typeface="Arial"/>
              <a:buNone/>
            </a:pPr>
            <a:r>
              <a:rPr lang="en-US" sz="1250"/>
              <a:t>- OrderCount = jumlah order</a:t>
            </a:r>
            <a:endParaRPr sz="1250"/>
          </a:p>
          <a:p>
            <a:pPr indent="0" lvl="0" marL="0" rtl="0" algn="l">
              <a:lnSpc>
                <a:spcPct val="170000"/>
              </a:lnSpc>
              <a:spcBef>
                <a:spcPts val="0"/>
              </a:spcBef>
              <a:spcAft>
                <a:spcPts val="0"/>
              </a:spcAft>
              <a:buSzPts val="1900"/>
              <a:buNone/>
            </a:pPr>
            <a:r>
              <a:rPr lang="en-US" sz="1250"/>
              <a:t>- DaySinceLastOrder = Jarak hari ini dengan hari terakhir/rentang waktu customer melakukan  order. </a:t>
            </a:r>
            <a:endParaRPr sz="1250"/>
          </a:p>
          <a:p>
            <a:pPr indent="0" lvl="0" marL="0" rtl="0" algn="l">
              <a:lnSpc>
                <a:spcPct val="170000"/>
              </a:lnSpc>
              <a:spcBef>
                <a:spcPts val="0"/>
              </a:spcBef>
              <a:spcAft>
                <a:spcPts val="0"/>
              </a:spcAft>
              <a:buClr>
                <a:schemeClr val="dk1"/>
              </a:buClr>
              <a:buSzPts val="1100"/>
              <a:buFont typeface="Arial"/>
              <a:buNone/>
            </a:pPr>
            <a:r>
              <a:rPr lang="en-US" sz="1250"/>
              <a:t>- CashbackAmount = Jumlah cashback</a:t>
            </a:r>
            <a:endParaRPr sz="125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5"/>
          <p:cNvSpPr txBox="1"/>
          <p:nvPr>
            <p:ph type="title"/>
          </p:nvPr>
        </p:nvSpPr>
        <p:spPr>
          <a:xfrm>
            <a:off x="787975" y="288575"/>
            <a:ext cx="10623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990"/>
              <a:buNone/>
            </a:pPr>
            <a:r>
              <a:rPr lang="en-US" sz="3230">
                <a:solidFill>
                  <a:srgbClr val="FF9900"/>
                </a:solidFill>
              </a:rPr>
              <a:t>Kategori Produk yang Paling Banyak Diminati</a:t>
            </a:r>
            <a:endParaRPr sz="3230">
              <a:solidFill>
                <a:srgbClr val="FF9900"/>
              </a:solidFill>
            </a:endParaRPr>
          </a:p>
        </p:txBody>
      </p:sp>
      <p:sp>
        <p:nvSpPr>
          <p:cNvPr id="723" name="Google Shape;723;p75"/>
          <p:cNvSpPr txBox="1"/>
          <p:nvPr/>
        </p:nvSpPr>
        <p:spPr>
          <a:xfrm>
            <a:off x="787975" y="4635075"/>
            <a:ext cx="11004300" cy="1736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Kategori laptop &amp; accessory dan mobile Phone menjadi yang paling banyak diburu. untuk kategori barang yang ingin dijual perlu ditingkatkan lagi atau diseimbangkan lagi. Seperti contohnya untuk fashion, dengan meningkatkan jumlah customer wanita diharapkan penjualan barang dengan kategori Fashion ini dapat ditingkatkan. atau barang dengan kategori others, dengan </a:t>
            </a:r>
            <a:r>
              <a:rPr b="1" i="0" lang="en-US" sz="1800" u="none" cap="none" strike="noStrike">
                <a:solidFill>
                  <a:schemeClr val="dk1"/>
                </a:solidFill>
                <a:latin typeface="Dosis"/>
                <a:ea typeface="Dosis"/>
                <a:cs typeface="Dosis"/>
                <a:sym typeface="Dosis"/>
              </a:rPr>
              <a:t>melakukan marketing campaign seperti flash sale</a:t>
            </a:r>
            <a:r>
              <a:rPr b="0" i="0" lang="en-US" sz="1800" u="none" cap="none" strike="noStrike">
                <a:solidFill>
                  <a:schemeClr val="dk1"/>
                </a:solidFill>
                <a:latin typeface="Dosis"/>
                <a:ea typeface="Dosis"/>
                <a:cs typeface="Dosis"/>
                <a:sym typeface="Dosis"/>
              </a:rPr>
              <a:t> diharapkan mampu menaikkan popularitas barang ini dan meningkatkan penjualannya, sehingga penjualan tidak hanya terfokus pada satu kategori saja.</a:t>
            </a:r>
            <a:endParaRPr b="0" i="0" sz="1800" u="none" cap="none" strike="noStrike">
              <a:solidFill>
                <a:schemeClr val="dk1"/>
              </a:solidFill>
              <a:latin typeface="Dosis"/>
              <a:ea typeface="Dosis"/>
              <a:cs typeface="Dosis"/>
              <a:sym typeface="Dosis"/>
            </a:endParaRPr>
          </a:p>
        </p:txBody>
      </p:sp>
      <p:pic>
        <p:nvPicPr>
          <p:cNvPr id="724" name="Google Shape;724;p75"/>
          <p:cNvPicPr preferRelativeResize="0"/>
          <p:nvPr/>
        </p:nvPicPr>
        <p:blipFill rotWithShape="1">
          <a:blip r:embed="rId3">
            <a:alphaModFix/>
          </a:blip>
          <a:srcRect b="0" l="0" r="0" t="0"/>
          <a:stretch/>
        </p:blipFill>
        <p:spPr>
          <a:xfrm>
            <a:off x="2753300" y="1151925"/>
            <a:ext cx="6685389" cy="33833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6"/>
          <p:cNvSpPr txBox="1"/>
          <p:nvPr>
            <p:ph type="title"/>
          </p:nvPr>
        </p:nvSpPr>
        <p:spPr>
          <a:xfrm>
            <a:off x="914800" y="288575"/>
            <a:ext cx="3736500" cy="16518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30650"/>
              <a:buNone/>
            </a:pPr>
            <a:r>
              <a:rPr lang="en-US" sz="3230">
                <a:solidFill>
                  <a:srgbClr val="FF9900"/>
                </a:solidFill>
              </a:rPr>
              <a:t>Churn </a:t>
            </a:r>
            <a:endParaRPr sz="3230">
              <a:solidFill>
                <a:srgbClr val="FF9900"/>
              </a:solidFill>
            </a:endParaRPr>
          </a:p>
          <a:p>
            <a:pPr indent="0" lvl="0" marL="0" rtl="0" algn="l">
              <a:lnSpc>
                <a:spcPct val="100000"/>
              </a:lnSpc>
              <a:spcBef>
                <a:spcPts val="0"/>
              </a:spcBef>
              <a:spcAft>
                <a:spcPts val="0"/>
              </a:spcAft>
              <a:buSzPct val="30650"/>
              <a:buNone/>
            </a:pPr>
            <a:r>
              <a:rPr lang="en-US" sz="3230">
                <a:solidFill>
                  <a:srgbClr val="FF9900"/>
                </a:solidFill>
              </a:rPr>
              <a:t>by </a:t>
            </a:r>
            <a:endParaRPr sz="3230">
              <a:solidFill>
                <a:srgbClr val="FF9900"/>
              </a:solidFill>
            </a:endParaRPr>
          </a:p>
          <a:p>
            <a:pPr indent="0" lvl="0" marL="0" rtl="0" algn="l">
              <a:lnSpc>
                <a:spcPct val="100000"/>
              </a:lnSpc>
              <a:spcBef>
                <a:spcPts val="0"/>
              </a:spcBef>
              <a:spcAft>
                <a:spcPts val="0"/>
              </a:spcAft>
              <a:buSzPct val="30650"/>
              <a:buNone/>
            </a:pPr>
            <a:r>
              <a:rPr lang="en-US" sz="3230">
                <a:solidFill>
                  <a:srgbClr val="FF9900"/>
                </a:solidFill>
              </a:rPr>
              <a:t>Gender</a:t>
            </a:r>
            <a:endParaRPr sz="3230">
              <a:solidFill>
                <a:srgbClr val="FF9900"/>
              </a:solidFill>
            </a:endParaRPr>
          </a:p>
        </p:txBody>
      </p:sp>
      <p:sp>
        <p:nvSpPr>
          <p:cNvPr id="731" name="Google Shape;731;p76"/>
          <p:cNvSpPr txBox="1"/>
          <p:nvPr>
            <p:ph idx="1" type="body"/>
          </p:nvPr>
        </p:nvSpPr>
        <p:spPr>
          <a:xfrm>
            <a:off x="914800" y="3966475"/>
            <a:ext cx="10941300" cy="25773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SzPts val="1900"/>
              <a:buNone/>
            </a:pPr>
            <a:r>
              <a:rPr lang="en-US" sz="1800">
                <a:latin typeface="Dosis"/>
                <a:ea typeface="Dosis"/>
                <a:cs typeface="Dosis"/>
                <a:sym typeface="Dosis"/>
              </a:rPr>
              <a:t>Jumlah Customer pria lebih banyak dibandingkan wanita, Jumlah customer pria yang chun juga lebih banyak dari wanita. Menurut artikel yang dikutip dari mag for woman, Wanita lebih suka berbelanja dan merupakan customer yang lebih baik dibandingkan pria. Salah satu alasan wanita menyukai 'shopping' atau berbelanja adalah naluri wanita yang selalu ingin mengumpulkan sesuatu. Pada case ini, jumlah customer wanita lebih sedikit dibandingkan pria, tetapi persentase yang churn justru lebih sedikit dari pria karena wanita memang lebih setia dalam hal berbelanja. Sedangkan pria dalam hal ini kemungkinan mereka hanya mengejar promo dan cashback dari e-commerce ketika berbelanja. </a:t>
            </a:r>
            <a:r>
              <a:rPr b="1" lang="en-US" sz="1800">
                <a:latin typeface="Dosis"/>
                <a:ea typeface="Dosis"/>
                <a:cs typeface="Dosis"/>
                <a:sym typeface="Dosis"/>
              </a:rPr>
              <a:t>Perlu dilakukan marketing campaign untuk menarik wanita dan menambah produk2 yang dapat menarik wanita untuk berbelanja pada platform kita.</a:t>
            </a:r>
            <a:endParaRPr b="1" sz="1800">
              <a:latin typeface="Dosis"/>
              <a:ea typeface="Dosis"/>
              <a:cs typeface="Dosis"/>
              <a:sym typeface="Dosis"/>
            </a:endParaRPr>
          </a:p>
        </p:txBody>
      </p:sp>
      <p:pic>
        <p:nvPicPr>
          <p:cNvPr id="732" name="Google Shape;732;p76"/>
          <p:cNvPicPr preferRelativeResize="0"/>
          <p:nvPr/>
        </p:nvPicPr>
        <p:blipFill rotWithShape="1">
          <a:blip r:embed="rId3">
            <a:alphaModFix/>
          </a:blip>
          <a:srcRect b="0" l="0" r="0" t="0"/>
          <a:stretch/>
        </p:blipFill>
        <p:spPr>
          <a:xfrm>
            <a:off x="3666050" y="363700"/>
            <a:ext cx="6162499" cy="37446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7"/>
          <p:cNvSpPr txBox="1"/>
          <p:nvPr>
            <p:ph type="title"/>
          </p:nvPr>
        </p:nvSpPr>
        <p:spPr>
          <a:xfrm>
            <a:off x="787975" y="288575"/>
            <a:ext cx="10623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990"/>
              <a:buNone/>
            </a:pPr>
            <a:r>
              <a:rPr lang="en-US" sz="3230">
                <a:solidFill>
                  <a:srgbClr val="FF9900"/>
                </a:solidFill>
              </a:rPr>
              <a:t>Churn by Complain</a:t>
            </a:r>
            <a:endParaRPr sz="3230">
              <a:solidFill>
                <a:srgbClr val="FF9900"/>
              </a:solidFill>
            </a:endParaRPr>
          </a:p>
        </p:txBody>
      </p:sp>
      <p:sp>
        <p:nvSpPr>
          <p:cNvPr id="739" name="Google Shape;739;p77"/>
          <p:cNvSpPr txBox="1"/>
          <p:nvPr/>
        </p:nvSpPr>
        <p:spPr>
          <a:xfrm>
            <a:off x="867500" y="4545700"/>
            <a:ext cx="10988100" cy="20550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Customer yang melakukan complain memiliki persentase 31.67% terhadap customer yang churn sehingga </a:t>
            </a:r>
            <a:r>
              <a:rPr b="1" i="0" lang="en-US" sz="1800" u="none" cap="none" strike="noStrike">
                <a:solidFill>
                  <a:schemeClr val="dk1"/>
                </a:solidFill>
                <a:latin typeface="Dosis"/>
                <a:ea typeface="Dosis"/>
                <a:cs typeface="Dosis"/>
                <a:sym typeface="Dosis"/>
              </a:rPr>
              <a:t>dibutuhkan perbaikan dalam penanganan complain (resolve complain)</a:t>
            </a:r>
            <a:r>
              <a:rPr b="0" i="0" lang="en-US" sz="1800" u="none" cap="none" strike="noStrike">
                <a:solidFill>
                  <a:schemeClr val="dk1"/>
                </a:solidFill>
                <a:latin typeface="Dosis"/>
                <a:ea typeface="Dosis"/>
                <a:cs typeface="Dosis"/>
                <a:sym typeface="Dosis"/>
              </a:rPr>
              <a:t>. Jika komplain mereka tidak ditangani dengan baik, maka potensi customer yang complain dan belum churn akan churn pada waktunya karena faktor ketidakpuasan terhadap layanan kita. Solusinya adalah bisa dengan membuat sistem bot untuk mengarahkan customer secara otomatis dan realtime bagaimana cara mengatasi masalah yang memang masih bisa diselesaikan oleh customer sendiri. Kemudian juga membuat fast call service untuk penanganan masalah yang kompleks dengan cepat. </a:t>
            </a:r>
            <a:endParaRPr b="0" i="0" sz="1800" u="none" cap="none" strike="noStrike">
              <a:solidFill>
                <a:schemeClr val="dk1"/>
              </a:solidFill>
              <a:latin typeface="Dosis"/>
              <a:ea typeface="Dosis"/>
              <a:cs typeface="Dosis"/>
              <a:sym typeface="Dosis"/>
            </a:endParaRPr>
          </a:p>
        </p:txBody>
      </p:sp>
      <p:pic>
        <p:nvPicPr>
          <p:cNvPr id="740" name="Google Shape;740;p77"/>
          <p:cNvPicPr preferRelativeResize="0"/>
          <p:nvPr/>
        </p:nvPicPr>
        <p:blipFill rotWithShape="1">
          <a:blip r:embed="rId3">
            <a:alphaModFix/>
          </a:blip>
          <a:srcRect b="0" l="0" r="0" t="0"/>
          <a:stretch/>
        </p:blipFill>
        <p:spPr>
          <a:xfrm>
            <a:off x="2942558" y="1052063"/>
            <a:ext cx="6314742" cy="34936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8"/>
          <p:cNvSpPr txBox="1"/>
          <p:nvPr>
            <p:ph type="title"/>
          </p:nvPr>
        </p:nvSpPr>
        <p:spPr>
          <a:xfrm>
            <a:off x="787975" y="288575"/>
            <a:ext cx="106239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700"/>
              </a:spcBef>
              <a:spcAft>
                <a:spcPts val="0"/>
              </a:spcAft>
              <a:buSzPts val="1100"/>
              <a:buNone/>
            </a:pPr>
            <a:r>
              <a:rPr lang="en-US" sz="3200">
                <a:solidFill>
                  <a:srgbClr val="FF9900"/>
                </a:solidFill>
              </a:rPr>
              <a:t>Tenure vs Cashback Amount</a:t>
            </a:r>
            <a:endParaRPr sz="3200">
              <a:solidFill>
                <a:srgbClr val="FF9900"/>
              </a:solidFill>
            </a:endParaRPr>
          </a:p>
          <a:p>
            <a:pPr indent="0" lvl="0" marL="0" rtl="0" algn="l">
              <a:lnSpc>
                <a:spcPct val="100000"/>
              </a:lnSpc>
              <a:spcBef>
                <a:spcPts val="700"/>
              </a:spcBef>
              <a:spcAft>
                <a:spcPts val="0"/>
              </a:spcAft>
              <a:buSzPts val="990"/>
              <a:buNone/>
            </a:pPr>
            <a:r>
              <a:t/>
            </a:r>
            <a:endParaRPr sz="3200">
              <a:solidFill>
                <a:srgbClr val="FF9900"/>
              </a:solidFill>
            </a:endParaRPr>
          </a:p>
        </p:txBody>
      </p:sp>
      <p:pic>
        <p:nvPicPr>
          <p:cNvPr id="747" name="Google Shape;747;p78"/>
          <p:cNvPicPr preferRelativeResize="0"/>
          <p:nvPr/>
        </p:nvPicPr>
        <p:blipFill rotWithShape="1">
          <a:blip r:embed="rId3">
            <a:alphaModFix/>
          </a:blip>
          <a:srcRect b="0" l="0" r="0" t="0"/>
          <a:stretch/>
        </p:blipFill>
        <p:spPr>
          <a:xfrm>
            <a:off x="3398176" y="1151837"/>
            <a:ext cx="5753738" cy="2990425"/>
          </a:xfrm>
          <a:prstGeom prst="rect">
            <a:avLst/>
          </a:prstGeom>
          <a:noFill/>
          <a:ln>
            <a:noFill/>
          </a:ln>
        </p:spPr>
      </p:pic>
      <p:sp>
        <p:nvSpPr>
          <p:cNvPr id="748" name="Google Shape;748;p78"/>
          <p:cNvSpPr txBox="1"/>
          <p:nvPr/>
        </p:nvSpPr>
        <p:spPr>
          <a:xfrm>
            <a:off x="962100" y="4242025"/>
            <a:ext cx="105156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50505"/>
                </a:solidFill>
                <a:latin typeface="Dosis"/>
                <a:ea typeface="Dosis"/>
                <a:cs typeface="Dosis"/>
                <a:sym typeface="Dosis"/>
              </a:rPr>
              <a:t>Customer dengan kategori 'new user' atau user dengan lama menggunakan layanan &lt;=9 bulan adalah yang paling banyak churn dan mereka juga banyak menggunakan cashback. Hal ini kemungkinan karena customer baru ini hanya ingin menikmati cashback yang disediakan oleh e-commerce. </a:t>
            </a:r>
            <a:r>
              <a:rPr b="1" i="0" lang="en-US" sz="1800" u="none" cap="none" strike="noStrike">
                <a:solidFill>
                  <a:srgbClr val="050505"/>
                </a:solidFill>
                <a:latin typeface="Dosis"/>
                <a:ea typeface="Dosis"/>
                <a:cs typeface="Dosis"/>
                <a:sym typeface="Dosis"/>
              </a:rPr>
              <a:t>Sebaiknya dibuat klasifikasi user berdasarkan lama nya menggunakan layanan e-commerce kita, agar lebih mudah menargetkan pemberian cashback terhadap customer.</a:t>
            </a:r>
            <a:r>
              <a:rPr b="0" i="0" lang="en-US" sz="1800" u="none" cap="none" strike="noStrike">
                <a:solidFill>
                  <a:srgbClr val="050505"/>
                </a:solidFill>
                <a:latin typeface="Dosis"/>
                <a:ea typeface="Dosis"/>
                <a:cs typeface="Dosis"/>
                <a:sym typeface="Dosis"/>
              </a:rPr>
              <a:t> cashback sebaiknya diberikan untuk kategori experience user dan loyal user. sedangkan New user sebaiknya dibuat strategi lain untuk meningkatkan retensinya selain dengan memberikan cashback seperti fitur gaining point, games tabur tuai (contoh farming untuk mendapatkan coin/poin) dan lain sebagainya.</a:t>
            </a:r>
            <a:endParaRPr b="0" i="0" sz="1800" u="none" cap="none" strike="noStrike">
              <a:solidFill>
                <a:srgbClr val="050505"/>
              </a:solidFill>
              <a:latin typeface="Dosis"/>
              <a:ea typeface="Dosis"/>
              <a:cs typeface="Dosis"/>
              <a:sym typeface="Dosi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79"/>
          <p:cNvPicPr preferRelativeResize="0"/>
          <p:nvPr/>
        </p:nvPicPr>
        <p:blipFill rotWithShape="1">
          <a:blip r:embed="rId3">
            <a:alphaModFix/>
          </a:blip>
          <a:srcRect b="0" l="0" r="0" t="0"/>
          <a:stretch/>
        </p:blipFill>
        <p:spPr>
          <a:xfrm>
            <a:off x="1245875" y="404600"/>
            <a:ext cx="9900749" cy="63283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0"/>
          <p:cNvSpPr txBox="1"/>
          <p:nvPr/>
        </p:nvSpPr>
        <p:spPr>
          <a:xfrm>
            <a:off x="1182825" y="1828800"/>
            <a:ext cx="10247700" cy="3329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rgbClr val="050505"/>
                </a:solidFill>
                <a:highlight>
                  <a:schemeClr val="lt1"/>
                </a:highlight>
                <a:latin typeface="Dosis"/>
                <a:ea typeface="Dosis"/>
                <a:cs typeface="Dosis"/>
                <a:sym typeface="Dosis"/>
              </a:rPr>
              <a:t>Mayoritas dari customer yang menggunakan cashback adalah customer dengan lama menggunakan layanan kita kurang dari 21 bulan dan customer yang sudah memperoleh cashback lebih cenderung churn. Fenomena ini bisa menjadi pertimbangan dalam pemberian cashback kepada pelanggan. Sungguh disayangkan kita sudah mengalirkan dana operasional berupa cashback kepada pelanggan, dan pelanggan justru churn, karena pelanggan hanya ingin mengambil cashback selama melakukan pembelian di layanan e commerce kita. Terlihat jelas bahwa customer yang melakukan order hanya 1 kali, juga paling banyak menggunakan cashback. Kemungkinan memang customer ini hanya ingin mengambil keuntungan berupa cashback yang besar sebagai new user. Untuk melakukan akuisisi pelanggan baru, juga perlu mempertimbangkan bagaimana cara meningkatkan retensi mereka. Perlu adanya fitur farming/game yang hasilnya dapat ditukarkan dengan syarat, atau pengumpulan poin dari hasil pembelian produk dan lain-lain. dengan demikian, hal ini dapat meningkatkan retensi dan loyalitas dari new customer.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1"/>
          <p:cNvSpPr txBox="1"/>
          <p:nvPr>
            <p:ph type="title"/>
          </p:nvPr>
        </p:nvSpPr>
        <p:spPr>
          <a:xfrm>
            <a:off x="787975" y="288575"/>
            <a:ext cx="106239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700"/>
              </a:spcBef>
              <a:spcAft>
                <a:spcPts val="700"/>
              </a:spcAft>
              <a:buSzPts val="1100"/>
              <a:buNone/>
            </a:pPr>
            <a:r>
              <a:rPr lang="en-US" sz="3200">
                <a:solidFill>
                  <a:srgbClr val="FF9900"/>
                </a:solidFill>
              </a:rPr>
              <a:t>OrderCount vs CouponUsed</a:t>
            </a:r>
            <a:endParaRPr sz="3200">
              <a:solidFill>
                <a:srgbClr val="FF9900"/>
              </a:solidFill>
            </a:endParaRPr>
          </a:p>
        </p:txBody>
      </p:sp>
      <p:sp>
        <p:nvSpPr>
          <p:cNvPr id="767" name="Google Shape;767;p81"/>
          <p:cNvSpPr txBox="1"/>
          <p:nvPr/>
        </p:nvSpPr>
        <p:spPr>
          <a:xfrm>
            <a:off x="8939450" y="1324325"/>
            <a:ext cx="2900700" cy="52410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b="0" i="0" lang="en-US" sz="1800" u="none" cap="none" strike="noStrike">
                <a:solidFill>
                  <a:schemeClr val="dk1"/>
                </a:solidFill>
                <a:latin typeface="Dosis"/>
                <a:ea typeface="Dosis"/>
                <a:cs typeface="Dosis"/>
                <a:sym typeface="Dosis"/>
              </a:rPr>
              <a:t>Semakin banyak jumlah pesanan/order, semakin banyak kupon yang digunakan oleh customer. Jadi, jumlah order produk itu sangat ditentukan oleh kupon yang kita berikan. Oleh karena itu, </a:t>
            </a:r>
            <a:r>
              <a:rPr b="1" i="0" lang="en-US" sz="1800" u="none" cap="none" strike="noStrike">
                <a:solidFill>
                  <a:schemeClr val="dk1"/>
                </a:solidFill>
                <a:latin typeface="Dosis"/>
                <a:ea typeface="Dosis"/>
                <a:cs typeface="Dosis"/>
                <a:sym typeface="Dosis"/>
              </a:rPr>
              <a:t>kita harus sering memberikan kupon kepada customer dengan mempertimbangkan ROI, BEP, dll</a:t>
            </a:r>
            <a:r>
              <a:rPr b="0" i="0" lang="en-US" sz="1800" u="none" cap="none" strike="noStrike">
                <a:solidFill>
                  <a:schemeClr val="dk1"/>
                </a:solidFill>
                <a:latin typeface="Dosis"/>
                <a:ea typeface="Dosis"/>
                <a:cs typeface="Dosis"/>
                <a:sym typeface="Dosis"/>
              </a:rPr>
              <a:t> agar customer tetap setia dan rutin dalam melakukan pemesanan produk.</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Dosis"/>
              <a:ea typeface="Dosis"/>
              <a:cs typeface="Dosis"/>
              <a:sym typeface="Dosis"/>
            </a:endParaRPr>
          </a:p>
        </p:txBody>
      </p:sp>
      <p:pic>
        <p:nvPicPr>
          <p:cNvPr id="768" name="Google Shape;768;p81"/>
          <p:cNvPicPr preferRelativeResize="0"/>
          <p:nvPr/>
        </p:nvPicPr>
        <p:blipFill rotWithShape="1">
          <a:blip r:embed="rId3">
            <a:alphaModFix/>
          </a:blip>
          <a:srcRect b="0" l="0" r="0" t="0"/>
          <a:stretch/>
        </p:blipFill>
        <p:spPr>
          <a:xfrm>
            <a:off x="478075" y="1324325"/>
            <a:ext cx="8298100" cy="4856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2"/>
          <p:cNvSpPr txBox="1"/>
          <p:nvPr>
            <p:ph type="title"/>
          </p:nvPr>
        </p:nvSpPr>
        <p:spPr>
          <a:xfrm>
            <a:off x="7914700" y="1581350"/>
            <a:ext cx="4130700" cy="1620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700"/>
              </a:spcBef>
              <a:spcAft>
                <a:spcPts val="0"/>
              </a:spcAft>
              <a:buSzPts val="1100"/>
              <a:buNone/>
            </a:pPr>
            <a:r>
              <a:rPr lang="en-US" sz="3200">
                <a:solidFill>
                  <a:srgbClr val="FF9900"/>
                </a:solidFill>
              </a:rPr>
              <a:t>CashbackAmount </a:t>
            </a:r>
            <a:endParaRPr sz="3200">
              <a:solidFill>
                <a:srgbClr val="FF9900"/>
              </a:solidFill>
            </a:endParaRPr>
          </a:p>
          <a:p>
            <a:pPr indent="0" lvl="0" marL="0" rtl="0" algn="l">
              <a:lnSpc>
                <a:spcPct val="115000"/>
              </a:lnSpc>
              <a:spcBef>
                <a:spcPts val="700"/>
              </a:spcBef>
              <a:spcAft>
                <a:spcPts val="700"/>
              </a:spcAft>
              <a:buSzPts val="1100"/>
              <a:buNone/>
            </a:pPr>
            <a:r>
              <a:rPr lang="en-US" sz="3200">
                <a:solidFill>
                  <a:srgbClr val="FF9900"/>
                </a:solidFill>
              </a:rPr>
              <a:t>vs OrderCount</a:t>
            </a:r>
            <a:endParaRPr sz="3200">
              <a:solidFill>
                <a:srgbClr val="FF9900"/>
              </a:solidFill>
            </a:endParaRPr>
          </a:p>
        </p:txBody>
      </p:sp>
      <p:sp>
        <p:nvSpPr>
          <p:cNvPr id="775" name="Google Shape;775;p82"/>
          <p:cNvSpPr txBox="1"/>
          <p:nvPr/>
        </p:nvSpPr>
        <p:spPr>
          <a:xfrm>
            <a:off x="664575" y="4745425"/>
            <a:ext cx="11190900" cy="1736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rgbClr val="050505"/>
                </a:solidFill>
                <a:latin typeface="Dosis"/>
                <a:ea typeface="Dosis"/>
                <a:cs typeface="Dosis"/>
                <a:sym typeface="Dosis"/>
              </a:rPr>
              <a:t>Jika dilihat berdasarkan jumlah ordernya, pengguna dengan order yang sedikit atau dapat dikatakan order count &lt; 4 cenderung melakukan churn dibanding customer yang sudah melakukan banyak order/pesanan/pembelian produk. Customer yang memiliki ordercount 1-2 cenderung churn, karena pada masa ini adalah masa akuisisi pelanggan baru. Perlu dilakukan strategi yang telah disebutkan di atas untuk meningkatkan retensi pelanggan dan experience dari user terhadap layanan e commerce kita.</a:t>
            </a:r>
            <a:endParaRPr b="0" i="0" sz="1800" u="none" cap="none" strike="noStrike">
              <a:solidFill>
                <a:srgbClr val="050505"/>
              </a:solidFill>
              <a:latin typeface="Dosis"/>
              <a:ea typeface="Dosis"/>
              <a:cs typeface="Dosis"/>
              <a:sym typeface="Dosis"/>
            </a:endParaRPr>
          </a:p>
        </p:txBody>
      </p:sp>
      <p:pic>
        <p:nvPicPr>
          <p:cNvPr id="776" name="Google Shape;776;p82"/>
          <p:cNvPicPr preferRelativeResize="0"/>
          <p:nvPr/>
        </p:nvPicPr>
        <p:blipFill rotWithShape="1">
          <a:blip r:embed="rId3">
            <a:alphaModFix/>
          </a:blip>
          <a:srcRect b="0" l="0" r="0" t="6698"/>
          <a:stretch/>
        </p:blipFill>
        <p:spPr>
          <a:xfrm>
            <a:off x="664575" y="505600"/>
            <a:ext cx="7250125" cy="40990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3"/>
          <p:cNvSpPr txBox="1"/>
          <p:nvPr>
            <p:ph type="title"/>
          </p:nvPr>
        </p:nvSpPr>
        <p:spPr>
          <a:xfrm>
            <a:off x="885350" y="3411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Kesimpulan Business Insight and Recommendation</a:t>
            </a:r>
            <a:endParaRPr/>
          </a:p>
        </p:txBody>
      </p:sp>
      <p:sp>
        <p:nvSpPr>
          <p:cNvPr id="783" name="Google Shape;783;p83"/>
          <p:cNvSpPr txBox="1"/>
          <p:nvPr>
            <p:ph idx="1" type="body"/>
          </p:nvPr>
        </p:nvSpPr>
        <p:spPr>
          <a:xfrm>
            <a:off x="415650" y="1877200"/>
            <a:ext cx="11360700" cy="4193700"/>
          </a:xfrm>
          <a:prstGeom prst="rect">
            <a:avLst/>
          </a:prstGeom>
          <a:noFill/>
          <a:ln>
            <a:noFill/>
          </a:ln>
        </p:spPr>
        <p:txBody>
          <a:bodyPr anchorCtr="0" anchor="t" bIns="121900" lIns="121900" spcFirstLastPara="1" rIns="121900" wrap="square" tIns="121900">
            <a:noAutofit/>
          </a:bodyPr>
          <a:lstStyle/>
          <a:p>
            <a:pPr indent="-342900" lvl="0" marL="457200" rtl="0" algn="just">
              <a:lnSpc>
                <a:spcPct val="135714"/>
              </a:lnSpc>
              <a:spcBef>
                <a:spcPts val="0"/>
              </a:spcBef>
              <a:spcAft>
                <a:spcPts val="0"/>
              </a:spcAft>
              <a:buSzPts val="1800"/>
              <a:buFont typeface="Dosis"/>
              <a:buChar char="-"/>
            </a:pPr>
            <a:r>
              <a:rPr lang="en-US" sz="1800">
                <a:latin typeface="Dosis"/>
                <a:ea typeface="Dosis"/>
                <a:cs typeface="Dosis"/>
                <a:sym typeface="Dosis"/>
              </a:rPr>
              <a:t>Karena Tenure merupakan feature terpenting dalam model, dan juga dilihat dari churn rate tertinggi ada di customer yg tenure nya rendah jadi bisa menggunakan strategi membuat fitur baru dalam layanan e-commerce seperti 'Gaining Poin or Coin' atau game mengumpulkan coin/poin tersebut yang nantinya dapat ditukar untuk meningkatkan rasa penasaran, experience dan ambisi dari customer sehingga dapat meningkatkan retensi dari pelanggan. Point/coin ini nantinya dapat ditukar dengan voucher gratis ongkir contohnya, atau cashback dan lain-lain. </a:t>
            </a:r>
            <a:endParaRPr sz="1800">
              <a:latin typeface="Dosis"/>
              <a:ea typeface="Dosis"/>
              <a:cs typeface="Dosis"/>
              <a:sym typeface="Dosis"/>
            </a:endParaRPr>
          </a:p>
          <a:p>
            <a:pPr indent="-342900" lvl="0" marL="457200" rtl="0" algn="just">
              <a:lnSpc>
                <a:spcPct val="135714"/>
              </a:lnSpc>
              <a:spcBef>
                <a:spcPts val="0"/>
              </a:spcBef>
              <a:spcAft>
                <a:spcPts val="0"/>
              </a:spcAft>
              <a:buSzPts val="1800"/>
              <a:buFont typeface="Dosis"/>
              <a:buChar char="-"/>
            </a:pPr>
            <a:r>
              <a:rPr lang="en-US" sz="1800">
                <a:latin typeface="Dosis"/>
                <a:ea typeface="Dosis"/>
                <a:cs typeface="Dosis"/>
                <a:sym typeface="Dosis"/>
              </a:rPr>
              <a:t>Semakin banyak jumlah pesanan/order, semakin banyak kupon yang digunakan oleh customer. jadi, jumlah order produk itu sangat ditentukan oleh kupon yang kita berikan, oleh karena itu kita harus tetap memberikan kupon kepada customer dengan mempertimbangkan ROI, BEP dll agar customer tetap setia dan rutin dalam melakukan pemesanan produk.</a:t>
            </a:r>
            <a:endParaRPr sz="1800">
              <a:latin typeface="Dosis"/>
              <a:ea typeface="Dosis"/>
              <a:cs typeface="Dosis"/>
              <a:sym typeface="Dosi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4"/>
          <p:cNvSpPr txBox="1"/>
          <p:nvPr>
            <p:ph type="title"/>
          </p:nvPr>
        </p:nvSpPr>
        <p:spPr>
          <a:xfrm>
            <a:off x="885350" y="3411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Kesimpulan Business Insight and Recommendation</a:t>
            </a:r>
            <a:endParaRPr/>
          </a:p>
        </p:txBody>
      </p:sp>
      <p:sp>
        <p:nvSpPr>
          <p:cNvPr id="790" name="Google Shape;790;p84"/>
          <p:cNvSpPr txBox="1"/>
          <p:nvPr>
            <p:ph idx="1" type="body"/>
          </p:nvPr>
        </p:nvSpPr>
        <p:spPr>
          <a:xfrm>
            <a:off x="415650" y="1782600"/>
            <a:ext cx="11360700" cy="4288200"/>
          </a:xfrm>
          <a:prstGeom prst="rect">
            <a:avLst/>
          </a:prstGeom>
          <a:noFill/>
          <a:ln>
            <a:noFill/>
          </a:ln>
        </p:spPr>
        <p:txBody>
          <a:bodyPr anchorCtr="0" anchor="t" bIns="121900" lIns="121900" spcFirstLastPara="1" rIns="121900" wrap="square" tIns="121900">
            <a:noAutofit/>
          </a:bodyPr>
          <a:lstStyle/>
          <a:p>
            <a:pPr indent="-342900" lvl="0" marL="457200" rtl="0" algn="just">
              <a:lnSpc>
                <a:spcPct val="115000"/>
              </a:lnSpc>
              <a:spcBef>
                <a:spcPts val="0"/>
              </a:spcBef>
              <a:spcAft>
                <a:spcPts val="0"/>
              </a:spcAft>
              <a:buSzPts val="1800"/>
              <a:buFont typeface="Dosis"/>
              <a:buChar char="-"/>
            </a:pPr>
            <a:r>
              <a:rPr lang="en-US" sz="1800">
                <a:solidFill>
                  <a:srgbClr val="050505"/>
                </a:solidFill>
                <a:highlight>
                  <a:srgbClr val="FFFFFF"/>
                </a:highlight>
                <a:latin typeface="Dosis"/>
                <a:ea typeface="Dosis"/>
                <a:cs typeface="Dosis"/>
                <a:sym typeface="Dosis"/>
              </a:rPr>
              <a:t>Mayoritas dari customer yang menggunakan cashback adalah customer dengan lama menggunakan layanan kita kurang dari 21 bulan. dan customer yang sudah memperoleh cashback lebih cenderung churn. Fenomena ini bisa menjadi pertimbangan dalam pemberian cashback kepada pelanggan. Sungguh disayangkan kita sudah mengalirkan dana operasional berupa cashback kepada pelanggan, dan pelanggan justru churn, karena pelanggan hanya ingin mengambil cashback selama melakukan pembelian di layanan e commerce kita. Terlihat jelas bahwa customer yang melakukan order hanya 1 kali, juga paling banyak menggunakan cashback. Kemungkinan memang customer ini hanya ingin mengambil keuntungan berupa cashback yang besar sebagai new user. Untuk melakukan akuisisi pelanggan baru, juga perlu mempertimbangkan bagaimana cara meningkatkan retensi mereka. Perlu adanya fitur farming/game yang hasilnya dapat ditukarkan dengan syarat, atau pengumpulan poin dari hasil pembelian produk dan lain-lain. dengan demikian, hal ini dapat meningkatkan retensi dan loyalitas dari new customer.</a:t>
            </a:r>
            <a:endParaRPr sz="1800">
              <a:latin typeface="Dosis"/>
              <a:ea typeface="Dosis"/>
              <a:cs typeface="Dosis"/>
              <a:sym typeface="Dosis"/>
            </a:endParaRPr>
          </a:p>
          <a:p>
            <a:pPr indent="-342900" lvl="0" marL="457200" rtl="0" algn="just">
              <a:lnSpc>
                <a:spcPct val="115000"/>
              </a:lnSpc>
              <a:spcBef>
                <a:spcPts val="0"/>
              </a:spcBef>
              <a:spcAft>
                <a:spcPts val="0"/>
              </a:spcAft>
              <a:buSzPts val="1800"/>
              <a:buFont typeface="Dosis"/>
              <a:buChar char="-"/>
            </a:pPr>
            <a:r>
              <a:rPr lang="en-US" sz="1800">
                <a:latin typeface="Dosis"/>
                <a:ea typeface="Dosis"/>
                <a:cs typeface="Dosis"/>
                <a:sym typeface="Dosis"/>
              </a:rPr>
              <a:t>Selain itu, kita juga bisa memberikan rekomendasi bisnis dengan meningkatkan penawaran produk ecommerce pada customer sesuai usia, gender, dll., serta membuat fast call service untuk penanganan masalah produk dengan cepat yang bertujuan untuk retensi pelanggan.</a:t>
            </a:r>
            <a:endParaRPr sz="1800">
              <a:latin typeface="Dosis"/>
              <a:ea typeface="Dosis"/>
              <a:cs typeface="Dosis"/>
              <a:sym typeface="Dosi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txBox="1"/>
          <p:nvPr/>
        </p:nvSpPr>
        <p:spPr>
          <a:xfrm>
            <a:off x="658681" y="648241"/>
            <a:ext cx="10874637" cy="6199927"/>
          </a:xfrm>
          <a:prstGeom prst="rect">
            <a:avLst/>
          </a:prstGeom>
          <a:noFill/>
          <a:ln>
            <a:noFill/>
          </a:ln>
        </p:spPr>
        <p:txBody>
          <a:bodyPr anchorCtr="0" anchor="t" bIns="45700" lIns="91425" spcFirstLastPara="1" rIns="91425" wrap="square" tIns="45700">
            <a:spAutoFit/>
          </a:bodyPr>
          <a:lstStyle/>
          <a:p>
            <a:pPr indent="0" lvl="0" marL="0" marR="0" rtl="0" algn="just">
              <a:lnSpc>
                <a:spcPct val="16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Berdasarkan pengolahan data yang sudah dilakukan, diketahui bahwa:</a:t>
            </a:r>
            <a:endParaRPr b="0" i="0" sz="1800" u="none" cap="none" strike="noStrike">
              <a:solidFill>
                <a:schemeClr val="dk1"/>
              </a:solidFill>
              <a:latin typeface="Dosis"/>
              <a:ea typeface="Dosis"/>
              <a:cs typeface="Dosis"/>
              <a:sym typeface="Dosis"/>
            </a:endParaRPr>
          </a:p>
          <a:p>
            <a:pPr indent="-355600" lvl="0" marL="457200" marR="0" rtl="0" algn="just">
              <a:lnSpc>
                <a:spcPct val="135714"/>
              </a:lnSpc>
              <a:spcBef>
                <a:spcPts val="0"/>
              </a:spcBef>
              <a:spcAft>
                <a:spcPts val="0"/>
              </a:spcAft>
              <a:buClr>
                <a:schemeClr val="dk1"/>
              </a:buClr>
              <a:buSzPts val="2000"/>
              <a:buFont typeface="Dosis"/>
              <a:buChar char="●"/>
            </a:pPr>
            <a:r>
              <a:rPr b="0" i="0" lang="en-US" sz="1800" u="none" cap="none" strike="noStrike">
                <a:solidFill>
                  <a:schemeClr val="dk1"/>
                </a:solidFill>
                <a:highlight>
                  <a:srgbClr val="FFFFFE"/>
                </a:highlight>
                <a:latin typeface="Dosis"/>
                <a:ea typeface="Dosis"/>
                <a:cs typeface="Dosis"/>
                <a:sym typeface="Dosis"/>
              </a:rPr>
              <a:t>Data terdiri dari 5630 baris. Sepertinya tidak ada issue yang mencolok pada tipe data untuk setiap kolom (sudah sesuai).</a:t>
            </a:r>
            <a:endParaRPr b="0" i="0" sz="1800" u="none" cap="none" strike="noStrike">
              <a:solidFill>
                <a:schemeClr val="dk1"/>
              </a:solidFill>
              <a:highlight>
                <a:srgbClr val="FFFFFE"/>
              </a:highlight>
              <a:latin typeface="Dosis"/>
              <a:ea typeface="Dosis"/>
              <a:cs typeface="Dosis"/>
              <a:sym typeface="Dosis"/>
            </a:endParaRPr>
          </a:p>
          <a:p>
            <a:pPr indent="-355600" lvl="0" marL="457200" marR="0" rtl="0" algn="just">
              <a:lnSpc>
                <a:spcPct val="135714"/>
              </a:lnSpc>
              <a:spcBef>
                <a:spcPts val="0"/>
              </a:spcBef>
              <a:spcAft>
                <a:spcPts val="0"/>
              </a:spcAft>
              <a:buClr>
                <a:schemeClr val="dk1"/>
              </a:buClr>
              <a:buSzPts val="2000"/>
              <a:buFont typeface="Dosis"/>
              <a:buChar char="●"/>
            </a:pPr>
            <a:r>
              <a:rPr b="0" i="0" lang="en-US" sz="1800" u="none" cap="none" strike="noStrike">
                <a:solidFill>
                  <a:schemeClr val="dk1"/>
                </a:solidFill>
                <a:highlight>
                  <a:srgbClr val="FFFFFE"/>
                </a:highlight>
                <a:latin typeface="Dosis"/>
                <a:ea typeface="Dosis"/>
                <a:cs typeface="Dosis"/>
                <a:sym typeface="Dosis"/>
              </a:rPr>
              <a:t>Terdapat 7 kolom yang masih memiliki null/missing values (Non-Null Count &lt; jumlah baris), yaitu kolom Tenure, WarehouseToHome, HourSpendonApp, OrderAmountHikeFromlastYear, CouponUsed, OrderCount, dan DaySinceLastOrder. Untuk kolom/feature yang memiliki missing value, karena nilai null &gt; 5% data, maka akan dilakukan imputation berdasarkan sebaran/distribusi datanya. jika data skew ke kanan (mean&gt;median), maka digunakan nilai median karena nilai median robust terhadap outlier. atau opsi lain, digunakan nilai IQR (Q3-Q1) yang juga robust terhadap outlier. </a:t>
            </a:r>
            <a:endParaRPr b="0" i="0" sz="1800" u="none" cap="none" strike="noStrike">
              <a:solidFill>
                <a:schemeClr val="dk1"/>
              </a:solidFill>
              <a:highlight>
                <a:srgbClr val="FFFFFE"/>
              </a:highlight>
              <a:latin typeface="Dosis"/>
              <a:ea typeface="Dosis"/>
              <a:cs typeface="Dosis"/>
              <a:sym typeface="Dosis"/>
            </a:endParaRPr>
          </a:p>
          <a:p>
            <a:pPr indent="-355600" lvl="0" marL="457200" marR="0" rtl="0" algn="just">
              <a:lnSpc>
                <a:spcPct val="135714"/>
              </a:lnSpc>
              <a:spcBef>
                <a:spcPts val="0"/>
              </a:spcBef>
              <a:spcAft>
                <a:spcPts val="0"/>
              </a:spcAft>
              <a:buClr>
                <a:schemeClr val="dk1"/>
              </a:buClr>
              <a:buSzPts val="2000"/>
              <a:buFont typeface="Dosis"/>
              <a:buChar char="●"/>
            </a:pPr>
            <a:r>
              <a:rPr b="0" i="0" lang="en-US" sz="1800" u="none" cap="none" strike="noStrike">
                <a:solidFill>
                  <a:schemeClr val="dk1"/>
                </a:solidFill>
                <a:highlight>
                  <a:srgbClr val="FFFFFE"/>
                </a:highlight>
                <a:latin typeface="Dosis"/>
                <a:ea typeface="Dosis"/>
                <a:cs typeface="Dosis"/>
                <a:sym typeface="Dosis"/>
              </a:rPr>
              <a:t>Terdapat kolom dengan nilai summary yang aneh, diantaranya: Tenure, Warehouse To Home, Number Of Address, Order Amount Hike From Last Year, Coupon Used, Order Count, Day Since Last Order, Cashback Amount. Beberapa kolom/feature sudah cukup simetrik distribusinya (mean dan median tidak terlalu jauh), Namun ada beberapa kolom yang  skew, dilihat dari nilai mean dan median dimana        "mean&gt;median" = skew ke kanan (akan kita lihat visualisasi nya di bawah) yaitu kolom ‘Tenure’, ‘WareHouseToHome’, ‘OrderCount’, ‘DaySinceLastOrder’, ‘CashbackAmount’, ‘NumberOfAddress’, ‘OrderAmountHikeFromlastYear’  dst . Hal ini dapat diselesaikan dengan Feature Transformation. </a:t>
            </a:r>
            <a:endParaRPr b="0" i="0" sz="1800" u="none" cap="none" strike="noStrike">
              <a:solidFill>
                <a:schemeClr val="dk1"/>
              </a:solidFill>
              <a:highlight>
                <a:srgbClr val="FFFFFE"/>
              </a:highlight>
              <a:latin typeface="Dosis"/>
              <a:ea typeface="Dosis"/>
              <a:cs typeface="Dosis"/>
              <a:sym typeface="Dosis"/>
            </a:endParaRPr>
          </a:p>
          <a:p>
            <a:pPr indent="-355600" lvl="0" marL="457200" marR="0" rtl="0" algn="just">
              <a:lnSpc>
                <a:spcPct val="135714"/>
              </a:lnSpc>
              <a:spcBef>
                <a:spcPts val="0"/>
              </a:spcBef>
              <a:spcAft>
                <a:spcPts val="0"/>
              </a:spcAft>
              <a:buClr>
                <a:schemeClr val="dk1"/>
              </a:buClr>
              <a:buSzPts val="2000"/>
              <a:buFont typeface="Dosis"/>
              <a:buChar char="●"/>
            </a:pPr>
            <a:r>
              <a:rPr b="0" i="0" lang="en-US" sz="1800" u="none" cap="none" strike="noStrike">
                <a:solidFill>
                  <a:schemeClr val="dk1"/>
                </a:solidFill>
                <a:highlight>
                  <a:srgbClr val="FFFFFE"/>
                </a:highlight>
                <a:latin typeface="Dosis"/>
                <a:ea typeface="Dosis"/>
                <a:cs typeface="Dosis"/>
                <a:sym typeface="Dosis"/>
              </a:rPr>
              <a:t>Tidak ada duplicate data antar baris.</a:t>
            </a:r>
            <a:endParaRPr b="0" i="0" sz="1800" u="none" cap="none" strike="noStrike">
              <a:solidFill>
                <a:schemeClr val="dk1"/>
              </a:solidFill>
              <a:highlight>
                <a:srgbClr val="FFFFFE"/>
              </a:highlight>
              <a:latin typeface="Dosis"/>
              <a:ea typeface="Dosis"/>
              <a:cs typeface="Dosis"/>
              <a:sym typeface="Dosis"/>
            </a:endParaRPr>
          </a:p>
        </p:txBody>
      </p:sp>
      <p:sp>
        <p:nvSpPr>
          <p:cNvPr id="146" name="Google Shape;146;p5"/>
          <p:cNvSpPr txBox="1"/>
          <p:nvPr>
            <p:ph type="title"/>
          </p:nvPr>
        </p:nvSpPr>
        <p:spPr>
          <a:xfrm>
            <a:off x="555301" y="9832"/>
            <a:ext cx="10211022" cy="763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121900" lIns="121900" spcFirstLastPara="1" rIns="121900" wrap="square" tIns="121900">
            <a:normAutofit fontScale="90000"/>
          </a:bodyPr>
          <a:lstStyle/>
          <a:p>
            <a:pPr indent="0" lvl="0" marL="0" marR="0" rtl="0" algn="l">
              <a:lnSpc>
                <a:spcPct val="103125"/>
              </a:lnSpc>
              <a:spcBef>
                <a:spcPts val="0"/>
              </a:spcBef>
              <a:spcAft>
                <a:spcPts val="0"/>
              </a:spcAft>
              <a:buClr>
                <a:srgbClr val="000000"/>
              </a:buClr>
              <a:buSzPct val="88888"/>
              <a:buFont typeface="Arial"/>
              <a:buNone/>
            </a:pPr>
            <a:r>
              <a:rPr b="1" i="0" lang="en-US" sz="4000" u="none" cap="none" strike="noStrike">
                <a:solidFill>
                  <a:schemeClr val="dk1"/>
                </a:solidFill>
                <a:latin typeface="Montserrat"/>
                <a:ea typeface="Montserrat"/>
                <a:cs typeface="Montserrat"/>
                <a:sym typeface="Montserrat"/>
              </a:rPr>
              <a:t>Descriptive Statistics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descr="A picture containing drawing&#10;&#10;Description automatically generated" id="795" name="Google Shape;795;p8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796" name="Google Shape;796;p85"/>
          <p:cNvSpPr txBox="1"/>
          <p:nvPr>
            <p:ph type="title"/>
          </p:nvPr>
        </p:nvSpPr>
        <p:spPr>
          <a:xfrm>
            <a:off x="933600" y="2470775"/>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None/>
            </a:pPr>
            <a:r>
              <a:rPr lang="en-US"/>
              <a:t>Git</a:t>
            </a:r>
            <a:endParaRPr/>
          </a:p>
        </p:txBody>
      </p:sp>
      <p:sp>
        <p:nvSpPr>
          <p:cNvPr id="797" name="Google Shape;797;p85"/>
          <p:cNvSpPr txBox="1"/>
          <p:nvPr/>
        </p:nvSpPr>
        <p:spPr>
          <a:xfrm>
            <a:off x="1191250" y="3814050"/>
            <a:ext cx="9835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sng" cap="none" strike="noStrike">
                <a:solidFill>
                  <a:schemeClr val="hlink"/>
                </a:solidFill>
                <a:latin typeface="Arial"/>
                <a:ea typeface="Arial"/>
                <a:cs typeface="Arial"/>
                <a:sym typeface="Arial"/>
                <a:hlinkClick r:id="rId4"/>
              </a:rPr>
              <a:t>https://github.com/susimahudi/ecommerce-churn-prediction</a:t>
            </a:r>
            <a:endParaRPr b="0" i="0" sz="20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descr="A picture containing drawing&#10;&#10;Description automatically generated" id="802" name="Google Shape;802;p8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803" name="Google Shape;803;p86"/>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None/>
            </a:pPr>
            <a:r>
              <a:rPr lang="en-US"/>
              <a:t>Thank You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